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3"/>
    <p:sldId id="257" r:id="rId4"/>
    <p:sldId id="258" r:id="rId5"/>
    <p:sldId id="259" r:id="rId6"/>
    <p:sldId id="261" r:id="rId7"/>
    <p:sldId id="266" r:id="rId8"/>
    <p:sldId id="265" r:id="rId9"/>
    <p:sldId id="262" r:id="rId10"/>
    <p:sldId id="267" r:id="rId11"/>
    <p:sldId id="274" r:id="rId12"/>
    <p:sldId id="263" r:id="rId13"/>
    <p:sldId id="264" r:id="rId14"/>
    <p:sldId id="268" r:id="rId15"/>
    <p:sldId id="269" r:id="rId16"/>
    <p:sldId id="272" r:id="rId17"/>
    <p:sldId id="273" r:id="rId18"/>
    <p:sldId id="275" r:id="rId19"/>
    <p:sldId id="276" r:id="rId20"/>
    <p:sldId id="277" r:id="rId21"/>
    <p:sldId id="280" r:id="rId22"/>
    <p:sldId id="296" r:id="rId23"/>
    <p:sldId id="278" r:id="rId24"/>
    <p:sldId id="281" r:id="rId25"/>
    <p:sldId id="282" r:id="rId26"/>
    <p:sldId id="283" r:id="rId27"/>
    <p:sldId id="284" r:id="rId28"/>
    <p:sldId id="285" r:id="rId29"/>
    <p:sldId id="286" r:id="rId30"/>
    <p:sldId id="287" r:id="rId31"/>
    <p:sldId id="289" r:id="rId33"/>
    <p:sldId id="290" r:id="rId34"/>
    <p:sldId id="291" r:id="rId35"/>
    <p:sldId id="288" r:id="rId36"/>
    <p:sldId id="292" r:id="rId37"/>
    <p:sldId id="293" r:id="rId38"/>
    <p:sldId id="29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3"/>
          <p:cNvPicPr>
            <a:picLocks noChangeAspect="1"/>
          </p:cNvPicPr>
          <p:nvPr/>
        </p:nvPicPr>
        <p:blipFill>
          <a:blip r:embed="rId12"/>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26.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pPr algn="ctr"/>
            <a:r>
              <a:rPr b="1" spc="-5" dirty="0">
                <a:solidFill>
                  <a:srgbClr val="C00000"/>
                </a:solidFill>
                <a:latin typeface="Calibri" panose="020F0502020204030204"/>
                <a:cs typeface="Calibri" panose="020F0502020204030204"/>
                <a:sym typeface="+mn-ea"/>
              </a:rPr>
              <a:t>Secondary</a:t>
            </a:r>
            <a:r>
              <a:rPr b="1" dirty="0">
                <a:solidFill>
                  <a:srgbClr val="C00000"/>
                </a:solidFill>
                <a:latin typeface="Calibri" panose="020F0502020204030204"/>
                <a:cs typeface="Calibri" panose="020F0502020204030204"/>
                <a:sym typeface="+mn-ea"/>
              </a:rPr>
              <a:t> </a:t>
            </a:r>
            <a:r>
              <a:rPr b="1" spc="-30" dirty="0">
                <a:solidFill>
                  <a:srgbClr val="C00000"/>
                </a:solidFill>
                <a:latin typeface="Calibri" panose="020F0502020204030204"/>
                <a:cs typeface="Calibri" panose="020F0502020204030204"/>
                <a:sym typeface="+mn-ea"/>
              </a:rPr>
              <a:t>Storage</a:t>
            </a:r>
            <a:r>
              <a:rPr b="1" spc="-20" dirty="0">
                <a:solidFill>
                  <a:srgbClr val="C00000"/>
                </a:solidFill>
                <a:latin typeface="Calibri" panose="020F0502020204030204"/>
                <a:cs typeface="Calibri" panose="020F0502020204030204"/>
                <a:sym typeface="+mn-ea"/>
              </a:rPr>
              <a:t> </a:t>
            </a:r>
            <a:r>
              <a:rPr b="1" spc="-15" dirty="0">
                <a:solidFill>
                  <a:srgbClr val="C00000"/>
                </a:solidFill>
                <a:latin typeface="Calibri" panose="020F0502020204030204"/>
                <a:cs typeface="Calibri" panose="020F0502020204030204"/>
                <a:sym typeface="+mn-ea"/>
              </a:rPr>
              <a:t>Structure</a:t>
            </a:r>
            <a:r>
              <a:rPr lang="en-US" b="1" spc="-15" dirty="0">
                <a:solidFill>
                  <a:srgbClr val="C00000"/>
                </a:solidFill>
                <a:latin typeface="Calibri" panose="020F0502020204030204"/>
                <a:cs typeface="Calibri" panose="020F0502020204030204"/>
                <a:sym typeface="+mn-ea"/>
              </a:rPr>
              <a:t> and Disk Scheduling Algorithm</a:t>
            </a:r>
            <a:br>
              <a:rPr lang="en-US" b="1" spc="-15" dirty="0">
                <a:solidFill>
                  <a:srgbClr val="C00000"/>
                </a:solidFill>
                <a:latin typeface="Calibri" panose="020F0502020204030204"/>
                <a:cs typeface="Calibri" panose="020F0502020204030204"/>
              </a:rPr>
            </a:br>
            <a:endParaRPr lang="en-US"/>
          </a:p>
        </p:txBody>
      </p:sp>
      <p:sp>
        <p:nvSpPr>
          <p:cNvPr id="3" name="Subtitle 2"/>
          <p:cNvSpPr>
            <a:spLocks noGrp="1"/>
          </p:cNvSpPr>
          <p:nvPr>
            <p:ph type="subTitle" idx="1"/>
          </p:nvPr>
        </p:nvSpPr>
        <p:spPr/>
        <p:txBody>
          <a:bodyPr/>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pPr marL="355600">
              <a:lnSpc>
                <a:spcPct val="100000"/>
              </a:lnSpc>
              <a:spcBef>
                <a:spcPts val="1660"/>
              </a:spcBef>
            </a:pPr>
            <a:r>
              <a:rPr sz="3200" b="1" u="heavy" spc="-15" dirty="0">
                <a:uFill>
                  <a:solidFill>
                    <a:srgbClr val="000000"/>
                  </a:solidFill>
                </a:uFill>
                <a:latin typeface="Calibri" panose="020F0502020204030204"/>
                <a:cs typeface="Calibri" panose="020F0502020204030204"/>
                <a:sym typeface="+mn-ea"/>
              </a:rPr>
              <a:t>Types</a:t>
            </a:r>
            <a:r>
              <a:rPr sz="3200" b="1" u="heavy" spc="-30" dirty="0">
                <a:uFill>
                  <a:solidFill>
                    <a:srgbClr val="000000"/>
                  </a:solidFill>
                </a:uFill>
                <a:latin typeface="Calibri" panose="020F0502020204030204"/>
                <a:cs typeface="Calibri" panose="020F0502020204030204"/>
                <a:sym typeface="+mn-ea"/>
              </a:rPr>
              <a:t> </a:t>
            </a:r>
            <a:r>
              <a:rPr sz="3200" b="1" u="heavy" spc="-5" dirty="0">
                <a:uFill>
                  <a:solidFill>
                    <a:srgbClr val="000000"/>
                  </a:solidFill>
                </a:uFill>
                <a:latin typeface="Calibri" panose="020F0502020204030204"/>
                <a:cs typeface="Calibri" panose="020F0502020204030204"/>
                <a:sym typeface="+mn-ea"/>
              </a:rPr>
              <a:t>of </a:t>
            </a:r>
            <a:r>
              <a:rPr sz="3200" b="1" u="heavy" dirty="0">
                <a:uFill>
                  <a:solidFill>
                    <a:srgbClr val="000000"/>
                  </a:solidFill>
                </a:uFill>
                <a:latin typeface="Calibri" panose="020F0502020204030204"/>
                <a:cs typeface="Calibri" panose="020F0502020204030204"/>
                <a:sym typeface="+mn-ea"/>
              </a:rPr>
              <a:t>disk</a:t>
            </a:r>
            <a:r>
              <a:rPr sz="3200" b="1" u="heavy" spc="-10" dirty="0">
                <a:uFill>
                  <a:solidFill>
                    <a:srgbClr val="000000"/>
                  </a:solidFill>
                </a:uFill>
                <a:latin typeface="Calibri" panose="020F0502020204030204"/>
                <a:cs typeface="Calibri" panose="020F0502020204030204"/>
                <a:sym typeface="+mn-ea"/>
              </a:rPr>
              <a:t> </a:t>
            </a:r>
            <a:r>
              <a:rPr sz="3200" b="1" u="heavy" dirty="0">
                <a:uFill>
                  <a:solidFill>
                    <a:srgbClr val="000000"/>
                  </a:solidFill>
                </a:uFill>
                <a:latin typeface="Calibri" panose="020F0502020204030204"/>
                <a:cs typeface="Calibri" panose="020F0502020204030204"/>
                <a:sym typeface="+mn-ea"/>
              </a:rPr>
              <a:t>arm</a:t>
            </a:r>
            <a:r>
              <a:rPr sz="3200" b="1" u="heavy" spc="-10" dirty="0">
                <a:uFill>
                  <a:solidFill>
                    <a:srgbClr val="000000"/>
                  </a:solidFill>
                </a:uFill>
                <a:latin typeface="Calibri" panose="020F0502020204030204"/>
                <a:cs typeface="Calibri" panose="020F0502020204030204"/>
                <a:sym typeface="+mn-ea"/>
              </a:rPr>
              <a:t> </a:t>
            </a:r>
            <a:r>
              <a:rPr sz="3200" b="1" u="heavy" dirty="0">
                <a:uFill>
                  <a:solidFill>
                    <a:srgbClr val="000000"/>
                  </a:solidFill>
                </a:uFill>
                <a:latin typeface="Calibri" panose="020F0502020204030204"/>
                <a:cs typeface="Calibri" panose="020F0502020204030204"/>
                <a:sym typeface="+mn-ea"/>
              </a:rPr>
              <a:t>scheduling</a:t>
            </a:r>
            <a:r>
              <a:rPr sz="3200" b="1" u="heavy" spc="-10" dirty="0">
                <a:uFill>
                  <a:solidFill>
                    <a:srgbClr val="000000"/>
                  </a:solidFill>
                </a:uFill>
                <a:latin typeface="Calibri" panose="020F0502020204030204"/>
                <a:cs typeface="Calibri" panose="020F0502020204030204"/>
                <a:sym typeface="+mn-ea"/>
              </a:rPr>
              <a:t> </a:t>
            </a:r>
            <a:r>
              <a:rPr sz="3200" b="1" u="heavy" spc="-5" dirty="0">
                <a:uFill>
                  <a:solidFill>
                    <a:srgbClr val="000000"/>
                  </a:solidFill>
                </a:uFill>
                <a:latin typeface="Calibri" panose="020F0502020204030204"/>
                <a:cs typeface="Calibri" panose="020F0502020204030204"/>
                <a:sym typeface="+mn-ea"/>
              </a:rPr>
              <a:t>algorithms:</a:t>
            </a:r>
            <a:endParaRPr sz="3200">
              <a:latin typeface="Calibri" panose="020F0502020204030204"/>
              <a:cs typeface="Calibri" panose="020F0502020204030204"/>
            </a:endParaRPr>
          </a:p>
          <a:p>
            <a:pPr>
              <a:lnSpc>
                <a:spcPct val="100000"/>
              </a:lnSpc>
              <a:spcBef>
                <a:spcPts val="50"/>
              </a:spcBef>
            </a:pPr>
            <a:endParaRPr sz="3200">
              <a:latin typeface="Calibri" panose="020F0502020204030204"/>
              <a:cs typeface="Calibri" panose="020F0502020204030204"/>
            </a:endParaRPr>
          </a:p>
          <a:p>
            <a:pPr marL="824865" lvl="1" indent="-355600">
              <a:lnSpc>
                <a:spcPct val="100000"/>
              </a:lnSpc>
              <a:buAutoNum type="arabicPeriod"/>
              <a:tabLst>
                <a:tab pos="825500" algn="l"/>
              </a:tabLst>
            </a:pPr>
            <a:r>
              <a:rPr sz="3200" spc="-15" dirty="0">
                <a:latin typeface="Calibri" panose="020F0502020204030204"/>
                <a:cs typeface="Calibri" panose="020F0502020204030204"/>
                <a:sym typeface="+mn-ea"/>
              </a:rPr>
              <a:t>FCSC</a:t>
            </a:r>
            <a:r>
              <a:rPr sz="3200" spc="15" dirty="0">
                <a:latin typeface="Calibri" panose="020F0502020204030204"/>
                <a:cs typeface="Calibri" panose="020F0502020204030204"/>
                <a:sym typeface="+mn-ea"/>
              </a:rPr>
              <a:t> </a:t>
            </a:r>
            <a:r>
              <a:rPr sz="3200" spc="-15" dirty="0">
                <a:latin typeface="Calibri" panose="020F0502020204030204"/>
                <a:cs typeface="Calibri" panose="020F0502020204030204"/>
                <a:sym typeface="+mn-ea"/>
              </a:rPr>
              <a:t>(First</a:t>
            </a:r>
            <a:r>
              <a:rPr sz="3200" spc="15" dirty="0">
                <a:latin typeface="Calibri" panose="020F0502020204030204"/>
                <a:cs typeface="Calibri" panose="020F0502020204030204"/>
                <a:sym typeface="+mn-ea"/>
              </a:rPr>
              <a:t> </a:t>
            </a:r>
            <a:r>
              <a:rPr sz="3200" spc="-10" dirty="0">
                <a:latin typeface="Calibri" panose="020F0502020204030204"/>
                <a:cs typeface="Calibri" panose="020F0502020204030204"/>
                <a:sym typeface="+mn-ea"/>
              </a:rPr>
              <a:t>come </a:t>
            </a:r>
            <a:r>
              <a:rPr sz="3200" spc="-20" dirty="0">
                <a:latin typeface="Calibri" panose="020F0502020204030204"/>
                <a:cs typeface="Calibri" panose="020F0502020204030204"/>
                <a:sym typeface="+mn-ea"/>
              </a:rPr>
              <a:t>first</a:t>
            </a:r>
            <a:r>
              <a:rPr sz="3200" dirty="0">
                <a:latin typeface="Calibri" panose="020F0502020204030204"/>
                <a:cs typeface="Calibri" panose="020F0502020204030204"/>
                <a:sym typeface="+mn-ea"/>
              </a:rPr>
              <a:t> </a:t>
            </a:r>
            <a:r>
              <a:rPr sz="3200" spc="-5" dirty="0">
                <a:latin typeface="Calibri" panose="020F0502020204030204"/>
                <a:cs typeface="Calibri" panose="020F0502020204030204"/>
                <a:sym typeface="+mn-ea"/>
              </a:rPr>
              <a:t>serve)</a:t>
            </a:r>
            <a:endParaRPr sz="3200">
              <a:latin typeface="Calibri" panose="020F0502020204030204"/>
              <a:cs typeface="Calibri" panose="020F0502020204030204"/>
            </a:endParaRPr>
          </a:p>
          <a:p>
            <a:pPr marL="824865" lvl="1" indent="-355600">
              <a:lnSpc>
                <a:spcPct val="100000"/>
              </a:lnSpc>
              <a:spcBef>
                <a:spcPts val="670"/>
              </a:spcBef>
              <a:buAutoNum type="arabicPeriod"/>
              <a:tabLst>
                <a:tab pos="825500" algn="l"/>
              </a:tabLst>
            </a:pPr>
            <a:r>
              <a:rPr sz="3200" spc="-15" dirty="0">
                <a:latin typeface="Calibri" panose="020F0502020204030204"/>
                <a:cs typeface="Calibri" panose="020F0502020204030204"/>
                <a:sym typeface="+mn-ea"/>
              </a:rPr>
              <a:t>SSTF</a:t>
            </a:r>
            <a:r>
              <a:rPr sz="3200" spc="15" dirty="0">
                <a:latin typeface="Calibri" panose="020F0502020204030204"/>
                <a:cs typeface="Calibri" panose="020F0502020204030204"/>
                <a:sym typeface="+mn-ea"/>
              </a:rPr>
              <a:t> </a:t>
            </a:r>
            <a:r>
              <a:rPr sz="3200" spc="-10" dirty="0">
                <a:latin typeface="Calibri" panose="020F0502020204030204"/>
                <a:cs typeface="Calibri" panose="020F0502020204030204"/>
                <a:sym typeface="+mn-ea"/>
              </a:rPr>
              <a:t>(Shorted</a:t>
            </a:r>
            <a:r>
              <a:rPr sz="3200" spc="15" dirty="0">
                <a:latin typeface="Calibri" panose="020F0502020204030204"/>
                <a:cs typeface="Calibri" panose="020F0502020204030204"/>
                <a:sym typeface="+mn-ea"/>
              </a:rPr>
              <a:t> </a:t>
            </a:r>
            <a:r>
              <a:rPr sz="3200" spc="-5" dirty="0">
                <a:latin typeface="Calibri" panose="020F0502020204030204"/>
                <a:cs typeface="Calibri" panose="020F0502020204030204"/>
                <a:sym typeface="+mn-ea"/>
              </a:rPr>
              <a:t>seek</a:t>
            </a:r>
            <a:r>
              <a:rPr sz="3200" spc="20" dirty="0">
                <a:latin typeface="Calibri" panose="020F0502020204030204"/>
                <a:cs typeface="Calibri" panose="020F0502020204030204"/>
                <a:sym typeface="+mn-ea"/>
              </a:rPr>
              <a:t> </a:t>
            </a:r>
            <a:r>
              <a:rPr sz="3200" spc="-5" dirty="0">
                <a:latin typeface="Calibri" panose="020F0502020204030204"/>
                <a:cs typeface="Calibri" panose="020F0502020204030204"/>
                <a:sym typeface="+mn-ea"/>
              </a:rPr>
              <a:t>time</a:t>
            </a:r>
            <a:r>
              <a:rPr sz="3200" spc="15" dirty="0">
                <a:latin typeface="Calibri" panose="020F0502020204030204"/>
                <a:cs typeface="Calibri" panose="020F0502020204030204"/>
                <a:sym typeface="+mn-ea"/>
              </a:rPr>
              <a:t> </a:t>
            </a:r>
            <a:r>
              <a:rPr sz="3200" spc="-20" dirty="0">
                <a:latin typeface="Calibri" panose="020F0502020204030204"/>
                <a:cs typeface="Calibri" panose="020F0502020204030204"/>
                <a:sym typeface="+mn-ea"/>
              </a:rPr>
              <a:t>first)</a:t>
            </a:r>
            <a:endParaRPr sz="3200">
              <a:latin typeface="Calibri" panose="020F0502020204030204"/>
              <a:cs typeface="Calibri" panose="020F0502020204030204"/>
            </a:endParaRPr>
          </a:p>
          <a:p>
            <a:pPr marL="824865" lvl="1" indent="-355600">
              <a:lnSpc>
                <a:spcPct val="100000"/>
              </a:lnSpc>
              <a:spcBef>
                <a:spcPts val="675"/>
              </a:spcBef>
              <a:buAutoNum type="arabicPeriod"/>
              <a:tabLst>
                <a:tab pos="825500" algn="l"/>
              </a:tabLst>
            </a:pPr>
            <a:r>
              <a:rPr sz="3200" spc="-5" dirty="0">
                <a:latin typeface="Calibri" panose="020F0502020204030204"/>
                <a:cs typeface="Calibri" panose="020F0502020204030204"/>
                <a:sym typeface="+mn-ea"/>
              </a:rPr>
              <a:t>SCAN</a:t>
            </a:r>
            <a:r>
              <a:rPr sz="3200" spc="10" dirty="0">
                <a:latin typeface="Calibri" panose="020F0502020204030204"/>
                <a:cs typeface="Calibri" panose="020F0502020204030204"/>
                <a:sym typeface="+mn-ea"/>
              </a:rPr>
              <a:t> </a:t>
            </a:r>
            <a:r>
              <a:rPr sz="3200" spc="-15" dirty="0">
                <a:latin typeface="Calibri" panose="020F0502020204030204"/>
                <a:cs typeface="Calibri" panose="020F0502020204030204"/>
                <a:sym typeface="+mn-ea"/>
              </a:rPr>
              <a:t>(Elevator)</a:t>
            </a:r>
            <a:endParaRPr sz="3200">
              <a:latin typeface="Calibri" panose="020F0502020204030204"/>
              <a:cs typeface="Calibri" panose="020F0502020204030204"/>
            </a:endParaRPr>
          </a:p>
          <a:p>
            <a:pPr marL="824865" lvl="1" indent="-355600">
              <a:lnSpc>
                <a:spcPct val="100000"/>
              </a:lnSpc>
              <a:spcBef>
                <a:spcPts val="675"/>
              </a:spcBef>
              <a:buAutoNum type="arabicPeriod"/>
              <a:tabLst>
                <a:tab pos="825500" algn="l"/>
              </a:tabLst>
            </a:pPr>
            <a:r>
              <a:rPr sz="3200" spc="-5" dirty="0">
                <a:latin typeface="Calibri" panose="020F0502020204030204"/>
                <a:cs typeface="Calibri" panose="020F0502020204030204"/>
                <a:sym typeface="+mn-ea"/>
              </a:rPr>
              <a:t>C-SCAN</a:t>
            </a:r>
            <a:endParaRPr sz="3200">
              <a:latin typeface="Calibri" panose="020F0502020204030204"/>
              <a:cs typeface="Calibri" panose="020F0502020204030204"/>
            </a:endParaRPr>
          </a:p>
          <a:p>
            <a:pPr marL="824865" lvl="1" indent="-355600">
              <a:lnSpc>
                <a:spcPct val="100000"/>
              </a:lnSpc>
              <a:spcBef>
                <a:spcPts val="670"/>
              </a:spcBef>
              <a:buAutoNum type="arabicPeriod"/>
              <a:tabLst>
                <a:tab pos="825500" algn="l"/>
              </a:tabLst>
            </a:pPr>
            <a:r>
              <a:rPr sz="3200" spc="-15" dirty="0">
                <a:latin typeface="Calibri" panose="020F0502020204030204"/>
                <a:cs typeface="Calibri" panose="020F0502020204030204"/>
                <a:sym typeface="+mn-ea"/>
              </a:rPr>
              <a:t>LOOK</a:t>
            </a:r>
            <a:endParaRPr sz="3200">
              <a:latin typeface="Calibri" panose="020F0502020204030204"/>
              <a:cs typeface="Calibri" panose="020F0502020204030204"/>
            </a:endParaRPr>
          </a:p>
          <a:p>
            <a:pPr marL="824865" lvl="1" indent="-355600">
              <a:lnSpc>
                <a:spcPct val="100000"/>
              </a:lnSpc>
              <a:spcBef>
                <a:spcPts val="670"/>
              </a:spcBef>
              <a:buAutoNum type="arabicPeriod"/>
              <a:tabLst>
                <a:tab pos="825500" algn="l"/>
              </a:tabLst>
            </a:pPr>
            <a:r>
              <a:rPr sz="3200" spc="-15" dirty="0">
                <a:latin typeface="Calibri" panose="020F0502020204030204"/>
                <a:cs typeface="Calibri" panose="020F0502020204030204"/>
                <a:sym typeface="+mn-ea"/>
              </a:rPr>
              <a:t>C-LOOK</a:t>
            </a:r>
            <a:endParaRPr sz="3200">
              <a:latin typeface="Calibri" panose="020F0502020204030204"/>
              <a:cs typeface="Calibri" panose="020F0502020204030204"/>
            </a:endParaRPr>
          </a:p>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FCFS</a:t>
            </a:r>
            <a:endParaRPr lang="en-US"/>
          </a:p>
        </p:txBody>
      </p:sp>
      <p:sp>
        <p:nvSpPr>
          <p:cNvPr id="3" name="Content Placeholder 2"/>
          <p:cNvSpPr>
            <a:spLocks noGrp="1"/>
          </p:cNvSpPr>
          <p:nvPr>
            <p:ph sz="half" idx="1"/>
          </p:nvPr>
        </p:nvSpPr>
        <p:spPr/>
        <p:txBody>
          <a:bodyPr/>
          <a:p>
            <a:pPr algn="just"/>
            <a:r>
              <a:rPr lang="en-US" sz="1800"/>
              <a:t>FCFS is the simplest of all the Disk Scheduling Algorithms. In FCFS, the requests are addressed in the order they arrive in the disk queue.Let us understand this with the help of an example.</a:t>
            </a:r>
            <a:endParaRPr lang="en-US" sz="1800"/>
          </a:p>
          <a:p>
            <a:pPr marL="0" indent="0" algn="just">
              <a:buNone/>
            </a:pPr>
            <a:r>
              <a:rPr lang="en-US" sz="1800"/>
              <a:t>Example: Suppose the order of request is- (82,170,43,140,24,16,190) And current position of Read/Write head is : 50</a:t>
            </a:r>
            <a:endParaRPr lang="en-US" sz="1800"/>
          </a:p>
          <a:p>
            <a:pPr marL="0" indent="0" algn="just">
              <a:buNone/>
            </a:pPr>
            <a:r>
              <a:rPr lang="en-US" sz="1800"/>
              <a:t>Solution</a:t>
            </a:r>
            <a:endParaRPr lang="en-US" sz="1800"/>
          </a:p>
          <a:p>
            <a:pPr marL="0" indent="0" algn="just">
              <a:buNone/>
            </a:pPr>
            <a:r>
              <a:rPr lang="en-US" sz="1800"/>
              <a:t>Total seek time:</a:t>
            </a:r>
            <a:endParaRPr lang="en-US" sz="1800"/>
          </a:p>
          <a:p>
            <a:pPr marL="0" indent="0" algn="just">
              <a:buNone/>
            </a:pPr>
            <a:r>
              <a:rPr lang="en-US" sz="1800"/>
              <a:t>=(82-50)+(170-82)+(170-43)+(140-43)+(140-24)+(24-16)+(190-16)</a:t>
            </a:r>
            <a:endParaRPr lang="en-US" sz="1800"/>
          </a:p>
          <a:p>
            <a:pPr marL="0" indent="0" algn="just">
              <a:buNone/>
            </a:pPr>
            <a:r>
              <a:rPr lang="en-US" sz="1800"/>
              <a:t>=642</a:t>
            </a:r>
            <a:endParaRPr lang="en-US" sz="1800"/>
          </a:p>
          <a:p>
            <a:pPr marL="0" indent="0" algn="just">
              <a:buNone/>
            </a:pPr>
            <a:r>
              <a:rPr lang="en-US" sz="1800"/>
              <a:t>Total no of tracks movement/ Head movement:</a:t>
            </a:r>
            <a:endParaRPr lang="en-US" sz="1800"/>
          </a:p>
          <a:p>
            <a:pPr marL="0" indent="0" algn="just">
              <a:buNone/>
            </a:pPr>
            <a:r>
              <a:rPr lang="en-US" sz="1800"/>
              <a:t>=(170-50)+</a:t>
            </a:r>
            <a:r>
              <a:rPr lang="en-US" sz="1800">
                <a:sym typeface="+mn-ea"/>
              </a:rPr>
              <a:t>(170-43)+(140-43)+(140-16)+(190-16)</a:t>
            </a:r>
            <a:endParaRPr lang="en-US" sz="1800">
              <a:sym typeface="+mn-ea"/>
            </a:endParaRPr>
          </a:p>
        </p:txBody>
      </p:sp>
      <p:pic>
        <p:nvPicPr>
          <p:cNvPr id="4" name="Content Placeholder 3"/>
          <p:cNvPicPr>
            <a:picLocks noChangeAspect="1"/>
          </p:cNvPicPr>
          <p:nvPr>
            <p:ph sz="half" idx="2"/>
          </p:nvPr>
        </p:nvPicPr>
        <p:blipFill>
          <a:blip r:embed="rId1"/>
          <a:stretch>
            <a:fillRect/>
          </a:stretch>
        </p:blipFill>
        <p:spPr>
          <a:xfrm>
            <a:off x="5994400" y="190500"/>
            <a:ext cx="6198235" cy="3655695"/>
          </a:xfrm>
          <a:prstGeom prst="rect">
            <a:avLst/>
          </a:prstGeom>
        </p:spPr>
      </p:pic>
      <p:sp>
        <p:nvSpPr>
          <p:cNvPr id="5" name="Text Box 4"/>
          <p:cNvSpPr txBox="1"/>
          <p:nvPr/>
        </p:nvSpPr>
        <p:spPr>
          <a:xfrm>
            <a:off x="5993765" y="4135755"/>
            <a:ext cx="6638290" cy="2030095"/>
          </a:xfrm>
          <a:prstGeom prst="rect">
            <a:avLst/>
          </a:prstGeom>
          <a:noFill/>
        </p:spPr>
        <p:txBody>
          <a:bodyPr wrap="square" rtlCol="0" anchor="t">
            <a:spAutoFit/>
          </a:bodyPr>
          <a:p>
            <a:r>
              <a:rPr lang="en-US" b="1"/>
              <a:t>Advantages:</a:t>
            </a:r>
            <a:endParaRPr lang="en-US"/>
          </a:p>
          <a:p>
            <a:r>
              <a:rPr lang="en-US"/>
              <a:t>Every request gets a fair chance</a:t>
            </a:r>
            <a:endParaRPr lang="en-US"/>
          </a:p>
          <a:p>
            <a:r>
              <a:rPr lang="en-US"/>
              <a:t>No indefinite postponement</a:t>
            </a:r>
            <a:endParaRPr lang="en-US"/>
          </a:p>
          <a:p>
            <a:endParaRPr lang="en-US" b="1"/>
          </a:p>
          <a:p>
            <a:r>
              <a:rPr lang="en-US" b="1"/>
              <a:t>Disadvantages:</a:t>
            </a:r>
            <a:endParaRPr lang="en-US"/>
          </a:p>
          <a:p>
            <a:r>
              <a:rPr lang="en-US"/>
              <a:t>Does not try to optimize seek time</a:t>
            </a:r>
            <a:endParaRPr lang="en-US"/>
          </a:p>
          <a:p>
            <a:r>
              <a:rPr lang="en-US"/>
              <a:t>May not provide the best possible service</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SSTF</a:t>
            </a:r>
            <a:endParaRPr lang="en-US"/>
          </a:p>
        </p:txBody>
      </p:sp>
      <p:sp>
        <p:nvSpPr>
          <p:cNvPr id="3" name="Content Placeholder 2"/>
          <p:cNvSpPr>
            <a:spLocks noGrp="1"/>
          </p:cNvSpPr>
          <p:nvPr>
            <p:ph sz="half" idx="1"/>
          </p:nvPr>
        </p:nvSpPr>
        <p:spPr/>
        <p:txBody>
          <a:bodyPr/>
          <a:p>
            <a:pPr marL="0" indent="0" algn="just">
              <a:buNone/>
            </a:pPr>
            <a:r>
              <a:rPr lang="en-US" sz="1800"/>
              <a:t>In SSTF (Shortest Seek Time First), requests having shortest seek time are executed first. So, the seek time of every request is calculated in advance in the queue and then they are scheduled according to their calculated seek time. As a result, the request near the disk arm will get executed first. SSTF is certainly an improvement over FCFS as it decreases the average response time and increases the throughput of system.Let us understand this with the help of an example.</a:t>
            </a:r>
            <a:endParaRPr lang="en-US" sz="1800"/>
          </a:p>
          <a:p>
            <a:pPr marL="0" indent="0" algn="just">
              <a:buNone/>
            </a:pPr>
            <a:r>
              <a:rPr lang="en-US" sz="1800"/>
              <a:t>Example: Suppose the order of request is- (82,170,43,140,24,16,190) And current position of Read/Write head is : 50</a:t>
            </a:r>
            <a:endParaRPr lang="en-US" sz="1800"/>
          </a:p>
          <a:p>
            <a:r>
              <a:rPr lang="en-US" sz="1800"/>
              <a:t>Solution:</a:t>
            </a:r>
            <a:endParaRPr lang="en-US" sz="1800"/>
          </a:p>
          <a:p>
            <a:r>
              <a:rPr lang="en-US" sz="1800"/>
              <a:t>Total seek time:</a:t>
            </a:r>
            <a:endParaRPr lang="en-US" sz="1800"/>
          </a:p>
          <a:p>
            <a:r>
              <a:rPr lang="en-US" sz="1800"/>
              <a:t>=(50-43)+(43-24)+(24-16)+(82-16)+(140-82)+(170-40)+(190-170)</a:t>
            </a:r>
            <a:endParaRPr lang="en-US" sz="1800"/>
          </a:p>
          <a:p>
            <a:r>
              <a:rPr lang="en-US" sz="1800"/>
              <a:t>=208</a:t>
            </a:r>
            <a:endParaRPr lang="en-US" sz="1800"/>
          </a:p>
        </p:txBody>
      </p:sp>
      <p:pic>
        <p:nvPicPr>
          <p:cNvPr id="4" name="Content Placeholder 3"/>
          <p:cNvPicPr>
            <a:picLocks noChangeAspect="1"/>
          </p:cNvPicPr>
          <p:nvPr>
            <p:ph sz="half" idx="2"/>
          </p:nvPr>
        </p:nvPicPr>
        <p:blipFill>
          <a:blip r:embed="rId1"/>
          <a:stretch>
            <a:fillRect/>
          </a:stretch>
        </p:blipFill>
        <p:spPr>
          <a:xfrm>
            <a:off x="5994400" y="40640"/>
            <a:ext cx="6046470" cy="2781300"/>
          </a:xfrm>
          <a:prstGeom prst="rect">
            <a:avLst/>
          </a:prstGeom>
        </p:spPr>
      </p:pic>
      <p:sp>
        <p:nvSpPr>
          <p:cNvPr id="5" name="Text Box 4"/>
          <p:cNvSpPr txBox="1"/>
          <p:nvPr/>
        </p:nvSpPr>
        <p:spPr>
          <a:xfrm>
            <a:off x="6236335" y="2967990"/>
            <a:ext cx="5563235" cy="922020"/>
          </a:xfrm>
          <a:prstGeom prst="rect">
            <a:avLst/>
          </a:prstGeom>
          <a:noFill/>
        </p:spPr>
        <p:txBody>
          <a:bodyPr wrap="square" rtlCol="0" anchor="t">
            <a:spAutoFit/>
          </a:bodyPr>
          <a:p>
            <a:pPr marL="0" indent="0" algn="just">
              <a:buNone/>
            </a:pPr>
            <a:r>
              <a:rPr lang="en-US">
                <a:sym typeface="+mn-ea"/>
              </a:rPr>
              <a:t>Total no of tracks movement/ Head movement:</a:t>
            </a:r>
            <a:endParaRPr lang="en-US"/>
          </a:p>
          <a:p>
            <a:pPr marL="0" indent="0" algn="just">
              <a:buNone/>
            </a:pPr>
            <a:r>
              <a:rPr lang="en-US">
                <a:sym typeface="+mn-ea"/>
              </a:rPr>
              <a:t>=(50-16)+</a:t>
            </a:r>
            <a:r>
              <a:rPr lang="en-US">
                <a:sym typeface="+mn-ea"/>
              </a:rPr>
              <a:t>(190-16)</a:t>
            </a:r>
            <a:endParaRPr lang="en-US">
              <a:sym typeface="+mn-ea"/>
            </a:endParaRPr>
          </a:p>
          <a:p>
            <a:pPr marL="0" indent="0" algn="just">
              <a:buNone/>
            </a:pPr>
            <a:r>
              <a:rPr lang="en-US"/>
              <a:t>=</a:t>
            </a:r>
            <a:endParaRPr lang="en-US"/>
          </a:p>
        </p:txBody>
      </p:sp>
      <p:sp>
        <p:nvSpPr>
          <p:cNvPr id="6" name="Text Box 5"/>
          <p:cNvSpPr txBox="1"/>
          <p:nvPr/>
        </p:nvSpPr>
        <p:spPr>
          <a:xfrm>
            <a:off x="6200140" y="4097655"/>
            <a:ext cx="5991860" cy="2030095"/>
          </a:xfrm>
          <a:prstGeom prst="rect">
            <a:avLst/>
          </a:prstGeom>
          <a:noFill/>
        </p:spPr>
        <p:txBody>
          <a:bodyPr wrap="square" rtlCol="0" anchor="t">
            <a:spAutoFit/>
          </a:bodyPr>
          <a:p>
            <a:r>
              <a:rPr lang="en-US" sz="1400" b="1"/>
              <a:t>Advantages:</a:t>
            </a:r>
            <a:endParaRPr lang="en-US" sz="1400"/>
          </a:p>
          <a:p>
            <a:r>
              <a:rPr lang="en-US" sz="1400"/>
              <a:t>Average Response Time decreases</a:t>
            </a:r>
            <a:endParaRPr lang="en-US" sz="1400"/>
          </a:p>
          <a:p>
            <a:r>
              <a:rPr lang="en-US" sz="1400"/>
              <a:t>Throughput increases</a:t>
            </a:r>
            <a:endParaRPr lang="en-US" sz="1400"/>
          </a:p>
          <a:p>
            <a:endParaRPr lang="en-US" sz="1400"/>
          </a:p>
          <a:p>
            <a:r>
              <a:rPr lang="en-US" sz="1400" b="1"/>
              <a:t>Disadvantages:</a:t>
            </a:r>
            <a:endParaRPr lang="en-US" sz="1400"/>
          </a:p>
          <a:p>
            <a:r>
              <a:rPr lang="en-US" sz="1400"/>
              <a:t>Overhead to calculate seek time in advance</a:t>
            </a:r>
            <a:endParaRPr lang="en-US" sz="1400"/>
          </a:p>
          <a:p>
            <a:r>
              <a:rPr lang="en-US" sz="1400"/>
              <a:t>Can cause Starvation for a request if it has higher seek time as compared to incoming requests</a:t>
            </a:r>
            <a:endParaRPr lang="en-US" sz="1400"/>
          </a:p>
          <a:p>
            <a:r>
              <a:rPr lang="en-US" sz="1400"/>
              <a:t>High variance of response time as SSTF favours only some requests</a:t>
            </a:r>
            <a:endParaRPr lang="en-US"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SCAN(Elevator)</a:t>
            </a:r>
            <a:endParaRPr lang="en-US"/>
          </a:p>
        </p:txBody>
      </p:sp>
      <p:sp>
        <p:nvSpPr>
          <p:cNvPr id="3" name="Content Placeholder 2"/>
          <p:cNvSpPr>
            <a:spLocks noGrp="1"/>
          </p:cNvSpPr>
          <p:nvPr>
            <p:ph sz="half" idx="1"/>
          </p:nvPr>
        </p:nvSpPr>
        <p:spPr/>
        <p:txBody>
          <a:bodyPr/>
          <a:p>
            <a:r>
              <a:rPr lang="en-US" sz="1800"/>
              <a:t> In SCAN algorithm the disk arm moves into a particular direction and services the requests coming in its path and after reaching the end of disk, it reverses its direction and again services the request arriving in its path. So, this algorithm works as an elevator and hence also known as elevator algorithm. As a result, the requests at the midrange are serviced more and those arriving behind the disk arm will have to wait.</a:t>
            </a:r>
            <a:endParaRPr lang="en-US" sz="1800"/>
          </a:p>
          <a:p>
            <a:pPr marL="0" indent="0">
              <a:buNone/>
            </a:pPr>
            <a:r>
              <a:rPr lang="en-US" sz="1800"/>
              <a:t>Example: Suppose the requests to be addressed are-82,170,43,140,24,16,190. And the Read/Write arm is at 50, and it is also given that the disk arm should move “towards the larger value”.</a:t>
            </a:r>
            <a:endParaRPr lang="en-US" sz="1800"/>
          </a:p>
          <a:p>
            <a:pPr marL="0" indent="0">
              <a:buNone/>
            </a:pPr>
            <a:r>
              <a:rPr lang="en-US" sz="1800"/>
              <a:t>Solution:</a:t>
            </a:r>
            <a:endParaRPr lang="en-US" sz="1800"/>
          </a:p>
          <a:p>
            <a:pPr marL="0" indent="0">
              <a:buNone/>
            </a:pPr>
            <a:r>
              <a:rPr lang="en-US" sz="1800"/>
              <a:t>the seek time is calculated as:</a:t>
            </a:r>
            <a:endParaRPr lang="en-US" sz="1800"/>
          </a:p>
          <a:p>
            <a:pPr marL="0" indent="0">
              <a:buNone/>
            </a:pPr>
            <a:r>
              <a:rPr lang="en-US" sz="1800"/>
              <a:t>=(199-50)+(199-16)</a:t>
            </a:r>
            <a:endParaRPr lang="en-US" sz="1800"/>
          </a:p>
          <a:p>
            <a:pPr marL="0" indent="0">
              <a:buNone/>
            </a:pPr>
            <a:r>
              <a:rPr lang="en-US" sz="1800"/>
              <a:t>=332</a:t>
            </a:r>
            <a:endParaRPr lang="en-US" sz="1800"/>
          </a:p>
        </p:txBody>
      </p:sp>
      <p:pic>
        <p:nvPicPr>
          <p:cNvPr id="4" name="Content Placeholder 3"/>
          <p:cNvPicPr>
            <a:picLocks noChangeAspect="1"/>
          </p:cNvPicPr>
          <p:nvPr>
            <p:ph sz="half" idx="2"/>
          </p:nvPr>
        </p:nvPicPr>
        <p:blipFill>
          <a:blip r:embed="rId1"/>
          <a:stretch>
            <a:fillRect/>
          </a:stretch>
        </p:blipFill>
        <p:spPr>
          <a:xfrm>
            <a:off x="6350000" y="172720"/>
            <a:ext cx="5384800" cy="2656840"/>
          </a:xfrm>
          <a:prstGeom prst="rect">
            <a:avLst/>
          </a:prstGeom>
        </p:spPr>
      </p:pic>
      <p:sp>
        <p:nvSpPr>
          <p:cNvPr id="5" name="Text Box 4"/>
          <p:cNvSpPr txBox="1"/>
          <p:nvPr/>
        </p:nvSpPr>
        <p:spPr>
          <a:xfrm>
            <a:off x="6261100" y="3190240"/>
            <a:ext cx="5563235" cy="922020"/>
          </a:xfrm>
          <a:prstGeom prst="rect">
            <a:avLst/>
          </a:prstGeom>
          <a:noFill/>
        </p:spPr>
        <p:txBody>
          <a:bodyPr wrap="square" rtlCol="0" anchor="t">
            <a:spAutoFit/>
          </a:bodyPr>
          <a:p>
            <a:pPr marL="0" indent="0" algn="just">
              <a:buNone/>
            </a:pPr>
            <a:r>
              <a:rPr lang="en-US">
                <a:sym typeface="+mn-ea"/>
              </a:rPr>
              <a:t>Total no of tracks movement/ Head movement:</a:t>
            </a:r>
            <a:endParaRPr lang="en-US"/>
          </a:p>
          <a:p>
            <a:pPr marL="0" indent="0" algn="just">
              <a:buNone/>
            </a:pPr>
            <a:r>
              <a:rPr lang="en-US">
                <a:sym typeface="+mn-ea"/>
              </a:rPr>
              <a:t>=(199-50)+</a:t>
            </a:r>
            <a:r>
              <a:rPr lang="en-US">
                <a:sym typeface="+mn-ea"/>
              </a:rPr>
              <a:t>(199-16)</a:t>
            </a:r>
            <a:endParaRPr lang="en-US">
              <a:sym typeface="+mn-ea"/>
            </a:endParaRPr>
          </a:p>
          <a:p>
            <a:pPr marL="0" indent="0" algn="just">
              <a:buNone/>
            </a:pPr>
            <a:r>
              <a:rPr lang="en-US"/>
              <a:t>=</a:t>
            </a:r>
            <a:endParaRPr lang="en-US"/>
          </a:p>
        </p:txBody>
      </p:sp>
      <p:sp>
        <p:nvSpPr>
          <p:cNvPr id="6" name="Text Box 5"/>
          <p:cNvSpPr txBox="1"/>
          <p:nvPr/>
        </p:nvSpPr>
        <p:spPr>
          <a:xfrm>
            <a:off x="6718300" y="4029075"/>
            <a:ext cx="5473700" cy="2306955"/>
          </a:xfrm>
          <a:prstGeom prst="rect">
            <a:avLst/>
          </a:prstGeom>
          <a:noFill/>
        </p:spPr>
        <p:txBody>
          <a:bodyPr wrap="square" rtlCol="0" anchor="t">
            <a:spAutoFit/>
          </a:bodyPr>
          <a:p>
            <a:r>
              <a:rPr lang="en-US" b="1"/>
              <a:t>Advantages:</a:t>
            </a:r>
            <a:endParaRPr lang="en-US" b="1"/>
          </a:p>
          <a:p>
            <a:r>
              <a:rPr lang="en-US"/>
              <a:t>High throughput</a:t>
            </a:r>
            <a:endParaRPr lang="en-US"/>
          </a:p>
          <a:p>
            <a:r>
              <a:rPr lang="en-US"/>
              <a:t>Low variance of response time</a:t>
            </a:r>
            <a:endParaRPr lang="en-US"/>
          </a:p>
          <a:p>
            <a:r>
              <a:rPr lang="en-US"/>
              <a:t>Average response time</a:t>
            </a:r>
            <a:endParaRPr lang="en-US"/>
          </a:p>
          <a:p>
            <a:endParaRPr lang="en-US" b="1"/>
          </a:p>
          <a:p>
            <a:r>
              <a:rPr lang="en-US" b="1"/>
              <a:t>Disadvantages:</a:t>
            </a:r>
            <a:endParaRPr lang="en-US"/>
          </a:p>
          <a:p>
            <a:r>
              <a:rPr lang="en-US"/>
              <a:t>Long waiting time for requests for locations just visited by disk arm</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sym typeface="+mn-ea"/>
              </a:rPr>
              <a:t>CSCAN</a:t>
            </a:r>
            <a:endParaRPr lang="en-US"/>
          </a:p>
        </p:txBody>
      </p:sp>
      <p:sp>
        <p:nvSpPr>
          <p:cNvPr id="3" name="Content Placeholder 2"/>
          <p:cNvSpPr>
            <a:spLocks noGrp="1"/>
          </p:cNvSpPr>
          <p:nvPr>
            <p:ph sz="half" idx="1"/>
          </p:nvPr>
        </p:nvSpPr>
        <p:spPr/>
        <p:txBody>
          <a:bodyPr/>
          <a:p>
            <a:r>
              <a:rPr lang="en-US" sz="1600"/>
              <a:t> In SCAN algorithm, the disk arm again scans the path that has been scanned, after reversing its direction. So, it may be possible that too many requests are waiting at the other end or there may be zero or few requests pending at the scanned area.</a:t>
            </a:r>
            <a:endParaRPr lang="en-US" sz="1600"/>
          </a:p>
          <a:p>
            <a:r>
              <a:rPr lang="en-US" sz="1600"/>
              <a:t>These situations are avoided in CSCAN algorithm in which the disk arm instead of reversing its direction goes to the other end of the disk and starts servicing the requests from there. So, the disk arm moves in a circular fashion and this algorithm is also similar to SCAN algorithm and hence it is known as C-SCAN (Circular SCAN).</a:t>
            </a:r>
            <a:endParaRPr lang="en-US" sz="1600"/>
          </a:p>
          <a:p>
            <a:endParaRPr lang="en-US" sz="1600"/>
          </a:p>
          <a:p>
            <a:pPr marL="0" indent="0">
              <a:buNone/>
            </a:pPr>
            <a:r>
              <a:rPr lang="en-US" sz="1600"/>
              <a:t>Example: Suppose the requests to be addressed are-82,170,43,140,24,16,190. And the Read/Write arm is at 50, and it is also given that the disk arm should move “towards the larger value”.</a:t>
            </a:r>
            <a:endParaRPr lang="en-US" sz="1600"/>
          </a:p>
          <a:p>
            <a:pPr marL="0" indent="0">
              <a:buNone/>
            </a:pPr>
            <a:r>
              <a:rPr lang="en-US" sz="1600"/>
              <a:t>Solution:</a:t>
            </a:r>
            <a:endParaRPr lang="en-US" sz="1600"/>
          </a:p>
          <a:p>
            <a:r>
              <a:rPr lang="en-US" sz="1600"/>
              <a:t>Seek time is calculated as:</a:t>
            </a:r>
            <a:endParaRPr lang="en-US" sz="1600"/>
          </a:p>
          <a:p>
            <a:r>
              <a:rPr lang="en-US" sz="1600"/>
              <a:t>=(199-50)+(199-0)+(43-0)</a:t>
            </a:r>
            <a:endParaRPr lang="en-US" sz="1600"/>
          </a:p>
          <a:p>
            <a:r>
              <a:rPr lang="en-US" sz="1600"/>
              <a:t>=391</a:t>
            </a:r>
            <a:endParaRPr lang="en-US" sz="1600"/>
          </a:p>
        </p:txBody>
      </p:sp>
      <p:pic>
        <p:nvPicPr>
          <p:cNvPr id="4" name="Content Placeholder 3"/>
          <p:cNvPicPr>
            <a:picLocks noChangeAspect="1"/>
          </p:cNvPicPr>
          <p:nvPr>
            <p:ph sz="half" idx="2"/>
          </p:nvPr>
        </p:nvPicPr>
        <p:blipFill>
          <a:blip r:embed="rId1"/>
          <a:stretch>
            <a:fillRect/>
          </a:stretch>
        </p:blipFill>
        <p:spPr>
          <a:xfrm>
            <a:off x="6075680" y="1174750"/>
            <a:ext cx="5384800" cy="3254375"/>
          </a:xfrm>
          <a:prstGeom prst="rect">
            <a:avLst/>
          </a:prstGeom>
        </p:spPr>
      </p:pic>
      <p:sp>
        <p:nvSpPr>
          <p:cNvPr id="6" name="Text Box 5"/>
          <p:cNvSpPr txBox="1"/>
          <p:nvPr/>
        </p:nvSpPr>
        <p:spPr>
          <a:xfrm>
            <a:off x="6628765" y="4996180"/>
            <a:ext cx="5563235" cy="922020"/>
          </a:xfrm>
          <a:prstGeom prst="rect">
            <a:avLst/>
          </a:prstGeom>
          <a:noFill/>
        </p:spPr>
        <p:txBody>
          <a:bodyPr wrap="square" rtlCol="0" anchor="t">
            <a:spAutoFit/>
          </a:bodyPr>
          <a:p>
            <a:pPr marL="0" indent="0" algn="just">
              <a:buNone/>
            </a:pPr>
            <a:r>
              <a:rPr lang="en-US">
                <a:sym typeface="+mn-ea"/>
              </a:rPr>
              <a:t>Total no of tracks movement/ Head movement:</a:t>
            </a:r>
            <a:endParaRPr lang="en-US"/>
          </a:p>
          <a:p>
            <a:pPr marL="0" indent="0" algn="just">
              <a:buNone/>
            </a:pPr>
            <a:r>
              <a:rPr lang="en-US">
                <a:sym typeface="+mn-ea"/>
              </a:rPr>
              <a:t>=(199-50)+</a:t>
            </a:r>
            <a:r>
              <a:rPr lang="en-US">
                <a:sym typeface="+mn-ea"/>
              </a:rPr>
              <a:t>(199-0)+(43-0)</a:t>
            </a:r>
            <a:endParaRPr lang="en-US">
              <a:sym typeface="+mn-ea"/>
            </a:endParaRPr>
          </a:p>
          <a:p>
            <a:pPr marL="0" indent="0" algn="just">
              <a:buNone/>
            </a:pPr>
            <a:r>
              <a:rPr lang="en-US"/>
              <a:t>=</a:t>
            </a:r>
            <a:endParaRPr lang="en-US"/>
          </a:p>
        </p:txBody>
      </p:sp>
      <p:sp>
        <p:nvSpPr>
          <p:cNvPr id="7" name="Text Box 6"/>
          <p:cNvSpPr txBox="1"/>
          <p:nvPr/>
        </p:nvSpPr>
        <p:spPr>
          <a:xfrm>
            <a:off x="5812790" y="5796915"/>
            <a:ext cx="5911215" cy="645160"/>
          </a:xfrm>
          <a:prstGeom prst="rect">
            <a:avLst/>
          </a:prstGeom>
          <a:noFill/>
        </p:spPr>
        <p:txBody>
          <a:bodyPr wrap="square" rtlCol="0" anchor="t">
            <a:spAutoFit/>
          </a:bodyPr>
          <a:p>
            <a:r>
              <a:rPr lang="en-US" b="1"/>
              <a:t>Advantages:</a:t>
            </a:r>
            <a:endParaRPr lang="en-US" b="1"/>
          </a:p>
          <a:p>
            <a:r>
              <a:rPr lang="en-US"/>
              <a:t>Provides more uniform wait time compared to SCAN</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LOOK</a:t>
            </a:r>
            <a:endParaRPr lang="en-US"/>
          </a:p>
        </p:txBody>
      </p:sp>
      <p:sp>
        <p:nvSpPr>
          <p:cNvPr id="3" name="Content Placeholder 2"/>
          <p:cNvSpPr>
            <a:spLocks noGrp="1"/>
          </p:cNvSpPr>
          <p:nvPr>
            <p:ph sz="half" idx="1"/>
          </p:nvPr>
        </p:nvSpPr>
        <p:spPr/>
        <p:txBody>
          <a:bodyPr/>
          <a:p>
            <a:r>
              <a:rPr lang="en-US" sz="1800"/>
              <a:t>It is similar to the SCAN disk scheduling algorithm except for the difference that the disk arm in spite of going to the end of the disk goes only to the last request to be serviced in front of the head and then reverses its direction from there only. Thus it prevents the extra delay which occurred due to unnecessary traversal to the end of the disk.</a:t>
            </a:r>
            <a:endParaRPr lang="en-US" sz="1800"/>
          </a:p>
          <a:p>
            <a:pPr marL="0" indent="0">
              <a:buNone/>
            </a:pPr>
            <a:r>
              <a:rPr lang="en-US" sz="1800"/>
              <a:t>Example: Suppose the requests to be addressed are-82,170,43,140,24,16,190. And the Read/Write arm is at 50, and it is also given that the disk arm should move “towards the larger value”.</a:t>
            </a:r>
            <a:endParaRPr lang="en-US" sz="1800"/>
          </a:p>
          <a:p>
            <a:r>
              <a:rPr lang="en-US" sz="1800"/>
              <a:t>Solution</a:t>
            </a:r>
            <a:endParaRPr lang="en-US" sz="1800"/>
          </a:p>
          <a:p>
            <a:r>
              <a:rPr lang="en-US" sz="1800"/>
              <a:t>seek time is calculated as:</a:t>
            </a:r>
            <a:endParaRPr lang="en-US" sz="1800"/>
          </a:p>
          <a:p>
            <a:r>
              <a:rPr lang="en-US" sz="1800"/>
              <a:t>=(190-50)+(190-16)</a:t>
            </a:r>
            <a:endParaRPr lang="en-US" sz="1800"/>
          </a:p>
          <a:p>
            <a:r>
              <a:rPr lang="en-US" sz="1800"/>
              <a:t>=314</a:t>
            </a:r>
            <a:endParaRPr lang="en-US" sz="1800"/>
          </a:p>
        </p:txBody>
      </p:sp>
      <p:pic>
        <p:nvPicPr>
          <p:cNvPr id="4" name="Content Placeholder 3"/>
          <p:cNvPicPr>
            <a:picLocks noChangeAspect="1"/>
          </p:cNvPicPr>
          <p:nvPr>
            <p:ph sz="half" idx="2"/>
          </p:nvPr>
        </p:nvPicPr>
        <p:blipFill>
          <a:blip r:embed="rId1"/>
          <a:stretch>
            <a:fillRect/>
          </a:stretch>
        </p:blipFill>
        <p:spPr>
          <a:xfrm>
            <a:off x="5994400" y="1528445"/>
            <a:ext cx="5384800" cy="2594610"/>
          </a:xfrm>
          <a:prstGeom prst="rect">
            <a:avLst/>
          </a:prstGeom>
        </p:spPr>
      </p:pic>
      <p:sp>
        <p:nvSpPr>
          <p:cNvPr id="6" name="Text Box 5"/>
          <p:cNvSpPr txBox="1"/>
          <p:nvPr/>
        </p:nvSpPr>
        <p:spPr>
          <a:xfrm>
            <a:off x="6628765" y="4996180"/>
            <a:ext cx="5563235" cy="922020"/>
          </a:xfrm>
          <a:prstGeom prst="rect">
            <a:avLst/>
          </a:prstGeom>
          <a:noFill/>
        </p:spPr>
        <p:txBody>
          <a:bodyPr wrap="square" rtlCol="0" anchor="t">
            <a:spAutoFit/>
          </a:bodyPr>
          <a:p>
            <a:pPr marL="0" indent="0" algn="just">
              <a:buNone/>
            </a:pPr>
            <a:r>
              <a:rPr lang="en-US">
                <a:sym typeface="+mn-ea"/>
              </a:rPr>
              <a:t>Total no of tracks movement/ Head movement:</a:t>
            </a:r>
            <a:endParaRPr lang="en-US"/>
          </a:p>
          <a:p>
            <a:pPr marL="0" indent="0" algn="just">
              <a:buNone/>
            </a:pPr>
            <a:r>
              <a:rPr lang="en-US">
                <a:sym typeface="+mn-ea"/>
              </a:rPr>
              <a:t>=(190-50)+(190-16)</a:t>
            </a:r>
            <a:endParaRPr lang="en-US"/>
          </a:p>
          <a:p>
            <a:pPr marL="0" indent="0" algn="just">
              <a:buNone/>
            </a:pPr>
            <a:r>
              <a:rPr lang="en-US">
                <a:sym typeface="+mn-ea"/>
              </a:rPr>
              <a:t>=314</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CLOOK</a:t>
            </a:r>
            <a:endParaRPr lang="en-US"/>
          </a:p>
        </p:txBody>
      </p:sp>
      <p:sp>
        <p:nvSpPr>
          <p:cNvPr id="3" name="Content Placeholder 2"/>
          <p:cNvSpPr>
            <a:spLocks noGrp="1"/>
          </p:cNvSpPr>
          <p:nvPr>
            <p:ph sz="half" idx="1"/>
          </p:nvPr>
        </p:nvSpPr>
        <p:spPr/>
        <p:txBody>
          <a:bodyPr/>
          <a:p>
            <a:r>
              <a:rPr lang="en-US" sz="1800"/>
              <a:t>As LOOK is similar to SCAN algorithm, in similar way, CLOOK is similar to CSCAN disk scheduling algorithm. In CLOOK, the disk arm in spite of going to the end goes only to the last request to be serviced in front of the head and then from there goes to the other end’s last request. Thus, it also prevents the extra delay which occurred due to unnecessary traversal to the end of the disk.</a:t>
            </a:r>
            <a:endParaRPr lang="en-US" sz="1800"/>
          </a:p>
          <a:p>
            <a:r>
              <a:rPr lang="en-US" sz="1800"/>
              <a:t>Example:</a:t>
            </a:r>
            <a:endParaRPr lang="en-US" sz="1800"/>
          </a:p>
          <a:p>
            <a:r>
              <a:rPr lang="en-US" sz="1800"/>
              <a:t>Suppose the requests to be addressed are-82,170,43,140,24,16,190. And the Read/Write arm is at 50, and it is also given that the disk arm should move “towards the larger value”</a:t>
            </a:r>
            <a:endParaRPr lang="en-US" sz="1800"/>
          </a:p>
          <a:p>
            <a:r>
              <a:rPr lang="en-US" sz="1800"/>
              <a:t>Solution:</a:t>
            </a:r>
            <a:endParaRPr lang="en-US" sz="1800"/>
          </a:p>
          <a:p>
            <a:r>
              <a:rPr lang="en-US" sz="1800"/>
              <a:t>the seek time is calculated as:</a:t>
            </a:r>
            <a:endParaRPr lang="en-US" sz="1800"/>
          </a:p>
          <a:p>
            <a:r>
              <a:rPr lang="en-US" sz="1800"/>
              <a:t>=(190-50)+(190-16)+(43-16)</a:t>
            </a:r>
            <a:endParaRPr lang="en-US" sz="1800"/>
          </a:p>
          <a:p>
            <a:r>
              <a:rPr lang="en-US" sz="1800"/>
              <a:t>=341</a:t>
            </a:r>
            <a:endParaRPr lang="en-US" sz="1800"/>
          </a:p>
        </p:txBody>
      </p:sp>
      <p:pic>
        <p:nvPicPr>
          <p:cNvPr id="4" name="Content Placeholder 3"/>
          <p:cNvPicPr>
            <a:picLocks noChangeAspect="1"/>
          </p:cNvPicPr>
          <p:nvPr>
            <p:ph sz="half" idx="2"/>
          </p:nvPr>
        </p:nvPicPr>
        <p:blipFill>
          <a:blip r:embed="rId1"/>
          <a:stretch>
            <a:fillRect/>
          </a:stretch>
        </p:blipFill>
        <p:spPr>
          <a:xfrm>
            <a:off x="6197600" y="1386840"/>
            <a:ext cx="5994400" cy="327152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Practice Question</a:t>
            </a:r>
            <a:endParaRPr lang="en-US"/>
          </a:p>
        </p:txBody>
      </p:sp>
      <p:sp>
        <p:nvSpPr>
          <p:cNvPr id="3" name="Content Placeholder 2"/>
          <p:cNvSpPr>
            <a:spLocks noGrp="1"/>
          </p:cNvSpPr>
          <p:nvPr>
            <p:ph sz="half" idx="1"/>
          </p:nvPr>
        </p:nvSpPr>
        <p:spPr>
          <a:xfrm>
            <a:off x="609600" y="1174750"/>
            <a:ext cx="5384800" cy="2640965"/>
          </a:xfrm>
        </p:spPr>
        <p:style>
          <a:lnRef idx="2">
            <a:schemeClr val="dk1"/>
          </a:lnRef>
          <a:fillRef idx="1">
            <a:schemeClr val="lt1"/>
          </a:fillRef>
          <a:effectRef idx="0">
            <a:schemeClr val="dk1"/>
          </a:effectRef>
          <a:fontRef idx="minor">
            <a:schemeClr val="dk1"/>
          </a:fontRef>
        </p:style>
        <p:txBody>
          <a:bodyPr/>
          <a:p>
            <a:pPr algn="just"/>
            <a:r>
              <a:rPr lang="en-US" sz="1800"/>
              <a:t>Suppose a disk has 201 cylinders, numbered from 0 to 200. At some time the disk arm is at cylinder 100, and there is a queue of disk access requests for cylinders 30, 85, 90, 100, 105, 110, 135 and 145. If Shortest-Seek Time First (SSTF) is being used for scheduling the disk access, the request for cylinder 90 is serviced after servicing ____________ number of requests. </a:t>
            </a:r>
            <a:endParaRPr lang="en-US" sz="1800"/>
          </a:p>
        </p:txBody>
      </p:sp>
      <p:sp>
        <p:nvSpPr>
          <p:cNvPr id="4" name="Content Placeholder 3"/>
          <p:cNvSpPr>
            <a:spLocks noGrp="1"/>
          </p:cNvSpPr>
          <p:nvPr>
            <p:ph sz="half" idx="2"/>
          </p:nvPr>
        </p:nvSpPr>
        <p:spPr>
          <a:xfrm>
            <a:off x="6197600" y="1174750"/>
            <a:ext cx="5384800" cy="2640965"/>
          </a:xfrm>
        </p:spPr>
        <p:style>
          <a:lnRef idx="2">
            <a:schemeClr val="dk1"/>
          </a:lnRef>
          <a:fillRef idx="1">
            <a:schemeClr val="lt1"/>
          </a:fillRef>
          <a:effectRef idx="0">
            <a:schemeClr val="dk1"/>
          </a:effectRef>
          <a:fontRef idx="minor">
            <a:schemeClr val="dk1"/>
          </a:fontRef>
        </p:style>
        <p:txBody>
          <a:bodyPr/>
          <a:p>
            <a:r>
              <a:rPr lang="en-US" sz="1800"/>
              <a:t>Consider an operating system capable of loading and executing a single sequential user process at a time. The disk head scheduling algorithm used is First Come First Served (FCFS). If FCFS is replaced by Shortest Seek Time First (SSTF), claimed by the vendor to give 50% better benchmark results, what is the expected improvement in the I/O performance of user programs? </a:t>
            </a:r>
            <a:endParaRPr lang="en-US" sz="1800"/>
          </a:p>
        </p:txBody>
      </p:sp>
      <p:sp>
        <p:nvSpPr>
          <p:cNvPr id="5" name="Text Box 4"/>
          <p:cNvSpPr txBox="1"/>
          <p:nvPr/>
        </p:nvSpPr>
        <p:spPr>
          <a:xfrm>
            <a:off x="2513965" y="4277360"/>
            <a:ext cx="7499985" cy="2030095"/>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p>
            <a:r>
              <a:rPr lang="en-US"/>
              <a:t> Suppose the following disk request sequence (track numbers) for a disk with 100 tracks is given: 45, 20, 90, 10, 50, 60, 80, 25, 70. Assume that the initial position of the R/W head is on track 50. The additional distance that will be traversed by the R/W head when the Shortest Seek Time First (SSTF) algorithm is used compared to the SCAN (Elevator) algorithm (assuming that SCAN algorithm moves towards 100 when it starts execution) is _________ tracks</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pPr algn="ctr"/>
            <a:r>
              <a:rPr lang="en-US" b="1" spc="-15" dirty="0">
                <a:solidFill>
                  <a:srgbClr val="C00000"/>
                </a:solidFill>
                <a:latin typeface="Calibri" panose="020F0502020204030204"/>
                <a:cs typeface="Calibri" panose="020F0502020204030204"/>
                <a:sym typeface="+mn-ea"/>
              </a:rPr>
              <a:t>RAID</a:t>
            </a:r>
            <a:endParaRPr lang="en-US"/>
          </a:p>
        </p:txBody>
      </p:sp>
      <p:sp>
        <p:nvSpPr>
          <p:cNvPr id="3" name="Subtitle 2"/>
          <p:cNvSpPr>
            <a:spLocks noGrp="1"/>
          </p:cNvSpPr>
          <p:nvPr>
            <p:ph type="subTitle" idx="1"/>
          </p:nvPr>
        </p:nvSpPr>
        <p:spPr/>
        <p:txBody>
          <a:bodyPr/>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555750" y="921385"/>
            <a:ext cx="8682355" cy="3188970"/>
          </a:xfrm>
          <a:prstGeom prst="rect">
            <a:avLst/>
          </a:prstGeom>
        </p:spPr>
      </p:pic>
      <p:sp>
        <p:nvSpPr>
          <p:cNvPr id="5" name="Text Box 4"/>
          <p:cNvSpPr txBox="1"/>
          <p:nvPr/>
        </p:nvSpPr>
        <p:spPr>
          <a:xfrm>
            <a:off x="1464945" y="4274185"/>
            <a:ext cx="10657840" cy="1833880"/>
          </a:xfrm>
          <a:prstGeom prst="rect">
            <a:avLst/>
          </a:prstGeom>
          <a:noFill/>
        </p:spPr>
        <p:txBody>
          <a:bodyPr wrap="square" rtlCol="0" anchor="t">
            <a:spAutoFit/>
          </a:bodyPr>
          <a:p>
            <a:pPr marL="355600" indent="-342900">
              <a:lnSpc>
                <a:spcPct val="100000"/>
              </a:lnSpc>
              <a:spcBef>
                <a:spcPts val="95"/>
              </a:spcBef>
              <a:buFont typeface="Arial MT"/>
              <a:buChar char="•"/>
              <a:tabLst>
                <a:tab pos="354965" algn="l"/>
                <a:tab pos="355600" algn="l"/>
                <a:tab pos="1300480" algn="l"/>
                <a:tab pos="1715135" algn="l"/>
                <a:tab pos="3149600" algn="l"/>
                <a:tab pos="3955415" algn="l"/>
                <a:tab pos="5057775" algn="l"/>
                <a:tab pos="6527800" algn="l"/>
                <a:tab pos="8102600" algn="l"/>
              </a:tabLst>
            </a:pPr>
            <a:r>
              <a:rPr spc="-5" dirty="0">
                <a:latin typeface="Calibri" panose="020F0502020204030204"/>
                <a:cs typeface="Calibri" panose="020F0502020204030204"/>
                <a:sym typeface="+mn-ea"/>
              </a:rPr>
              <a:t>RA</a:t>
            </a:r>
            <a:r>
              <a:rPr dirty="0">
                <a:latin typeface="Calibri" panose="020F0502020204030204"/>
                <a:cs typeface="Calibri" panose="020F0502020204030204"/>
                <a:sym typeface="+mn-ea"/>
              </a:rPr>
              <a:t>I</a:t>
            </a:r>
            <a:r>
              <a:rPr spc="-5" dirty="0">
                <a:latin typeface="Calibri" panose="020F0502020204030204"/>
                <a:cs typeface="Calibri" panose="020F0502020204030204"/>
                <a:sym typeface="+mn-ea"/>
              </a:rPr>
              <a:t>D</a:t>
            </a:r>
            <a:r>
              <a:rPr dirty="0">
                <a:latin typeface="Calibri" panose="020F0502020204030204"/>
                <a:cs typeface="Calibri" panose="020F0502020204030204"/>
                <a:sym typeface="+mn-ea"/>
              </a:rPr>
              <a:t>	</a:t>
            </a:r>
            <a:r>
              <a:rPr spc="-5" dirty="0">
                <a:latin typeface="Calibri" panose="020F0502020204030204"/>
                <a:cs typeface="Calibri" panose="020F0502020204030204"/>
                <a:sym typeface="+mn-ea"/>
              </a:rPr>
              <a:t>–</a:t>
            </a:r>
            <a:r>
              <a:rPr dirty="0">
                <a:latin typeface="Calibri" panose="020F0502020204030204"/>
                <a:cs typeface="Calibri" panose="020F0502020204030204"/>
                <a:sym typeface="+mn-ea"/>
              </a:rPr>
              <a:t>	</a:t>
            </a:r>
            <a:r>
              <a:rPr spc="-5" dirty="0">
                <a:latin typeface="Calibri" panose="020F0502020204030204"/>
                <a:cs typeface="Calibri" panose="020F0502020204030204"/>
                <a:sym typeface="+mn-ea"/>
              </a:rPr>
              <a:t>multiple</a:t>
            </a:r>
            <a:r>
              <a:rPr dirty="0">
                <a:latin typeface="Calibri" panose="020F0502020204030204"/>
                <a:cs typeface="Calibri" panose="020F0502020204030204"/>
                <a:sym typeface="+mn-ea"/>
              </a:rPr>
              <a:t>	</a:t>
            </a:r>
            <a:r>
              <a:rPr spc="-10" dirty="0">
                <a:latin typeface="Calibri" panose="020F0502020204030204"/>
                <a:cs typeface="Calibri" panose="020F0502020204030204"/>
                <a:sym typeface="+mn-ea"/>
              </a:rPr>
              <a:t>dis</a:t>
            </a:r>
            <a:r>
              <a:rPr spc="-5" dirty="0">
                <a:latin typeface="Calibri" panose="020F0502020204030204"/>
                <a:cs typeface="Calibri" panose="020F0502020204030204"/>
                <a:sym typeface="+mn-ea"/>
              </a:rPr>
              <a:t>k</a:t>
            </a:r>
            <a:r>
              <a:rPr dirty="0">
                <a:latin typeface="Calibri" panose="020F0502020204030204"/>
                <a:cs typeface="Calibri" panose="020F0502020204030204"/>
                <a:sym typeface="+mn-ea"/>
              </a:rPr>
              <a:t>	</a:t>
            </a:r>
            <a:r>
              <a:rPr spc="-10" dirty="0">
                <a:latin typeface="Calibri" panose="020F0502020204030204"/>
                <a:cs typeface="Calibri" panose="020F0502020204030204"/>
                <a:sym typeface="+mn-ea"/>
              </a:rPr>
              <a:t>dri</a:t>
            </a:r>
            <a:r>
              <a:rPr spc="-40" dirty="0">
                <a:latin typeface="Calibri" panose="020F0502020204030204"/>
                <a:cs typeface="Calibri" panose="020F0502020204030204"/>
                <a:sym typeface="+mn-ea"/>
              </a:rPr>
              <a:t>v</a:t>
            </a:r>
            <a:r>
              <a:rPr spc="-5" dirty="0">
                <a:latin typeface="Calibri" panose="020F0502020204030204"/>
                <a:cs typeface="Calibri" panose="020F0502020204030204"/>
                <a:sym typeface="+mn-ea"/>
              </a:rPr>
              <a:t>es</a:t>
            </a:r>
            <a:r>
              <a:rPr dirty="0">
                <a:latin typeface="Calibri" panose="020F0502020204030204"/>
                <a:cs typeface="Calibri" panose="020F0502020204030204"/>
                <a:sym typeface="+mn-ea"/>
              </a:rPr>
              <a:t>	</a:t>
            </a:r>
            <a:r>
              <a:rPr spc="-10" dirty="0">
                <a:latin typeface="Calibri" panose="020F0502020204030204"/>
                <a:cs typeface="Calibri" panose="020F0502020204030204"/>
                <a:sym typeface="+mn-ea"/>
              </a:rPr>
              <a:t>p</a:t>
            </a:r>
            <a:r>
              <a:rPr spc="-55" dirty="0">
                <a:latin typeface="Calibri" panose="020F0502020204030204"/>
                <a:cs typeface="Calibri" panose="020F0502020204030204"/>
                <a:sym typeface="+mn-ea"/>
              </a:rPr>
              <a:t>r</a:t>
            </a:r>
            <a:r>
              <a:rPr spc="-15" dirty="0">
                <a:latin typeface="Calibri" panose="020F0502020204030204"/>
                <a:cs typeface="Calibri" panose="020F0502020204030204"/>
                <a:sym typeface="+mn-ea"/>
              </a:rPr>
              <a:t>o</a:t>
            </a:r>
            <a:r>
              <a:rPr spc="-5" dirty="0">
                <a:latin typeface="Calibri" panose="020F0502020204030204"/>
                <a:cs typeface="Calibri" panose="020F0502020204030204"/>
                <a:sym typeface="+mn-ea"/>
              </a:rPr>
              <a:t>vides</a:t>
            </a:r>
            <a:r>
              <a:rPr dirty="0">
                <a:latin typeface="Calibri" panose="020F0502020204030204"/>
                <a:cs typeface="Calibri" panose="020F0502020204030204"/>
                <a:sym typeface="+mn-ea"/>
              </a:rPr>
              <a:t>	</a:t>
            </a:r>
            <a:r>
              <a:rPr spc="-45" dirty="0">
                <a:latin typeface="Calibri" panose="020F0502020204030204"/>
                <a:cs typeface="Calibri" panose="020F0502020204030204"/>
                <a:sym typeface="+mn-ea"/>
              </a:rPr>
              <a:t>r</a:t>
            </a:r>
            <a:r>
              <a:rPr spc="-5" dirty="0">
                <a:latin typeface="Calibri" panose="020F0502020204030204"/>
                <a:cs typeface="Calibri" panose="020F0502020204030204"/>
                <a:sym typeface="+mn-ea"/>
              </a:rPr>
              <a:t>el</a:t>
            </a:r>
            <a:r>
              <a:rPr spc="-20" dirty="0">
                <a:latin typeface="Calibri" panose="020F0502020204030204"/>
                <a:cs typeface="Calibri" panose="020F0502020204030204"/>
                <a:sym typeface="+mn-ea"/>
              </a:rPr>
              <a:t>i</a:t>
            </a:r>
            <a:r>
              <a:rPr spc="5" dirty="0">
                <a:latin typeface="Calibri" panose="020F0502020204030204"/>
                <a:cs typeface="Calibri" panose="020F0502020204030204"/>
                <a:sym typeface="+mn-ea"/>
              </a:rPr>
              <a:t>a</a:t>
            </a:r>
            <a:r>
              <a:rPr spc="-10" dirty="0">
                <a:latin typeface="Calibri" panose="020F0502020204030204"/>
                <a:cs typeface="Calibri" panose="020F0502020204030204"/>
                <a:sym typeface="+mn-ea"/>
              </a:rPr>
              <a:t>b</a:t>
            </a:r>
            <a:r>
              <a:rPr spc="-20" dirty="0">
                <a:latin typeface="Calibri" panose="020F0502020204030204"/>
                <a:cs typeface="Calibri" panose="020F0502020204030204"/>
                <a:sym typeface="+mn-ea"/>
              </a:rPr>
              <a:t>i</a:t>
            </a:r>
            <a:r>
              <a:rPr spc="-5" dirty="0">
                <a:latin typeface="Calibri" panose="020F0502020204030204"/>
                <a:cs typeface="Calibri" panose="020F0502020204030204"/>
                <a:sym typeface="+mn-ea"/>
              </a:rPr>
              <a:t>l</a:t>
            </a:r>
            <a:r>
              <a:rPr spc="-20" dirty="0">
                <a:latin typeface="Calibri" panose="020F0502020204030204"/>
                <a:cs typeface="Calibri" panose="020F0502020204030204"/>
                <a:sym typeface="+mn-ea"/>
              </a:rPr>
              <a:t>i</a:t>
            </a:r>
            <a:r>
              <a:rPr dirty="0">
                <a:latin typeface="Calibri" panose="020F0502020204030204"/>
                <a:cs typeface="Calibri" panose="020F0502020204030204"/>
                <a:sym typeface="+mn-ea"/>
              </a:rPr>
              <a:t>t</a:t>
            </a:r>
            <a:r>
              <a:rPr spc="-5" dirty="0">
                <a:latin typeface="Calibri" panose="020F0502020204030204"/>
                <a:cs typeface="Calibri" panose="020F0502020204030204"/>
                <a:sym typeface="+mn-ea"/>
              </a:rPr>
              <a:t>y</a:t>
            </a:r>
            <a:r>
              <a:rPr dirty="0">
                <a:latin typeface="Calibri" panose="020F0502020204030204"/>
                <a:cs typeface="Calibri" panose="020F0502020204030204"/>
                <a:sym typeface="+mn-ea"/>
              </a:rPr>
              <a:t>	</a:t>
            </a:r>
            <a:r>
              <a:rPr spc="-5" dirty="0">
                <a:latin typeface="Calibri" panose="020F0502020204030204"/>
                <a:cs typeface="Calibri" panose="020F0502020204030204"/>
                <a:sym typeface="+mn-ea"/>
              </a:rPr>
              <a:t>v</a:t>
            </a:r>
            <a:r>
              <a:rPr spc="-20" dirty="0">
                <a:latin typeface="Calibri" panose="020F0502020204030204"/>
                <a:cs typeface="Calibri" panose="020F0502020204030204"/>
                <a:sym typeface="+mn-ea"/>
              </a:rPr>
              <a:t>i</a:t>
            </a:r>
            <a:r>
              <a:rPr spc="-5" dirty="0">
                <a:latin typeface="Calibri" panose="020F0502020204030204"/>
                <a:cs typeface="Calibri" panose="020F0502020204030204"/>
                <a:sym typeface="+mn-ea"/>
              </a:rPr>
              <a:t>a</a:t>
            </a:r>
            <a:endParaRPr>
              <a:latin typeface="Calibri" panose="020F0502020204030204"/>
              <a:cs typeface="Calibri" panose="020F0502020204030204"/>
            </a:endParaRPr>
          </a:p>
          <a:p>
            <a:pPr marL="355600">
              <a:lnSpc>
                <a:spcPct val="100000"/>
              </a:lnSpc>
            </a:pPr>
            <a:r>
              <a:rPr b="1" spc="-10" dirty="0">
                <a:solidFill>
                  <a:srgbClr val="3366FF"/>
                </a:solidFill>
                <a:latin typeface="Calibri" panose="020F0502020204030204"/>
                <a:cs typeface="Calibri" panose="020F0502020204030204"/>
                <a:sym typeface="+mn-ea"/>
              </a:rPr>
              <a:t>redundancy</a:t>
            </a:r>
            <a:endParaRPr>
              <a:latin typeface="Calibri" panose="020F0502020204030204"/>
              <a:cs typeface="Calibri" panose="020F0502020204030204"/>
            </a:endParaRPr>
          </a:p>
          <a:p>
            <a:pPr marL="355600" marR="5080" indent="-342900">
              <a:lnSpc>
                <a:spcPct val="100000"/>
              </a:lnSpc>
              <a:spcBef>
                <a:spcPts val="2475"/>
              </a:spcBef>
              <a:buFont typeface="Arial MT"/>
              <a:buChar char="•"/>
              <a:tabLst>
                <a:tab pos="354965" algn="l"/>
                <a:tab pos="355600" algn="l"/>
              </a:tabLst>
            </a:pPr>
            <a:r>
              <a:rPr spc="-5" dirty="0">
                <a:latin typeface="Calibri" panose="020F0502020204030204"/>
                <a:cs typeface="Calibri" panose="020F0502020204030204"/>
                <a:sym typeface="+mn-ea"/>
              </a:rPr>
              <a:t>All</a:t>
            </a:r>
            <a:r>
              <a:rPr spc="135" dirty="0">
                <a:latin typeface="Calibri" panose="020F0502020204030204"/>
                <a:cs typeface="Calibri" panose="020F0502020204030204"/>
                <a:sym typeface="+mn-ea"/>
              </a:rPr>
              <a:t> </a:t>
            </a:r>
            <a:r>
              <a:rPr dirty="0">
                <a:latin typeface="Calibri" panose="020F0502020204030204"/>
                <a:cs typeface="Calibri" panose="020F0502020204030204"/>
                <a:sym typeface="+mn-ea"/>
              </a:rPr>
              <a:t>RAID</a:t>
            </a:r>
            <a:r>
              <a:rPr spc="155" dirty="0">
                <a:latin typeface="Calibri" panose="020F0502020204030204"/>
                <a:cs typeface="Calibri" panose="020F0502020204030204"/>
                <a:sym typeface="+mn-ea"/>
              </a:rPr>
              <a:t> </a:t>
            </a:r>
            <a:r>
              <a:rPr spc="-20" dirty="0">
                <a:latin typeface="Calibri" panose="020F0502020204030204"/>
                <a:cs typeface="Calibri" panose="020F0502020204030204"/>
                <a:sym typeface="+mn-ea"/>
              </a:rPr>
              <a:t>have</a:t>
            </a:r>
            <a:r>
              <a:rPr spc="145" dirty="0">
                <a:latin typeface="Calibri" panose="020F0502020204030204"/>
                <a:cs typeface="Calibri" panose="020F0502020204030204"/>
                <a:sym typeface="+mn-ea"/>
              </a:rPr>
              <a:t> </a:t>
            </a:r>
            <a:r>
              <a:rPr spc="-5" dirty="0">
                <a:latin typeface="Calibri" panose="020F0502020204030204"/>
                <a:cs typeface="Calibri" panose="020F0502020204030204"/>
                <a:sym typeface="+mn-ea"/>
              </a:rPr>
              <a:t>the</a:t>
            </a:r>
            <a:r>
              <a:rPr spc="150" dirty="0">
                <a:latin typeface="Calibri" panose="020F0502020204030204"/>
                <a:cs typeface="Calibri" panose="020F0502020204030204"/>
                <a:sym typeface="+mn-ea"/>
              </a:rPr>
              <a:t> </a:t>
            </a:r>
            <a:r>
              <a:rPr spc="-15" dirty="0">
                <a:latin typeface="Calibri" panose="020F0502020204030204"/>
                <a:cs typeface="Calibri" panose="020F0502020204030204"/>
                <a:sym typeface="+mn-ea"/>
              </a:rPr>
              <a:t>property</a:t>
            </a:r>
            <a:r>
              <a:rPr spc="155" dirty="0">
                <a:latin typeface="Calibri" panose="020F0502020204030204"/>
                <a:cs typeface="Calibri" panose="020F0502020204030204"/>
                <a:sym typeface="+mn-ea"/>
              </a:rPr>
              <a:t> </a:t>
            </a:r>
            <a:r>
              <a:rPr spc="-5" dirty="0">
                <a:latin typeface="Calibri" panose="020F0502020204030204"/>
                <a:cs typeface="Calibri" panose="020F0502020204030204"/>
                <a:sym typeface="+mn-ea"/>
              </a:rPr>
              <a:t>that</a:t>
            </a:r>
            <a:r>
              <a:rPr spc="145" dirty="0">
                <a:latin typeface="Calibri" panose="020F0502020204030204"/>
                <a:cs typeface="Calibri" panose="020F0502020204030204"/>
                <a:sym typeface="+mn-ea"/>
              </a:rPr>
              <a:t> </a:t>
            </a:r>
            <a:r>
              <a:rPr spc="-5" dirty="0">
                <a:latin typeface="Calibri" panose="020F0502020204030204"/>
                <a:cs typeface="Calibri" panose="020F0502020204030204"/>
                <a:sym typeface="+mn-ea"/>
              </a:rPr>
              <a:t>the</a:t>
            </a:r>
            <a:r>
              <a:rPr spc="155" dirty="0">
                <a:latin typeface="Calibri" panose="020F0502020204030204"/>
                <a:cs typeface="Calibri" panose="020F0502020204030204"/>
                <a:sym typeface="+mn-ea"/>
              </a:rPr>
              <a:t> </a:t>
            </a:r>
            <a:r>
              <a:rPr spc="-20" dirty="0">
                <a:latin typeface="Calibri" panose="020F0502020204030204"/>
                <a:cs typeface="Calibri" panose="020F0502020204030204"/>
                <a:sym typeface="+mn-ea"/>
              </a:rPr>
              <a:t>data</a:t>
            </a:r>
            <a:r>
              <a:rPr spc="150" dirty="0">
                <a:latin typeface="Calibri" panose="020F0502020204030204"/>
                <a:cs typeface="Calibri" panose="020F0502020204030204"/>
                <a:sym typeface="+mn-ea"/>
              </a:rPr>
              <a:t> </a:t>
            </a:r>
            <a:r>
              <a:rPr spc="-15" dirty="0">
                <a:latin typeface="Calibri" panose="020F0502020204030204"/>
                <a:cs typeface="Calibri" panose="020F0502020204030204"/>
                <a:sym typeface="+mn-ea"/>
              </a:rPr>
              <a:t>are</a:t>
            </a:r>
            <a:r>
              <a:rPr spc="145" dirty="0">
                <a:latin typeface="Calibri" panose="020F0502020204030204"/>
                <a:cs typeface="Calibri" panose="020F0502020204030204"/>
                <a:sym typeface="+mn-ea"/>
              </a:rPr>
              <a:t> </a:t>
            </a:r>
            <a:r>
              <a:rPr spc="-10" dirty="0">
                <a:latin typeface="Calibri" panose="020F0502020204030204"/>
                <a:cs typeface="Calibri" panose="020F0502020204030204"/>
                <a:sym typeface="+mn-ea"/>
              </a:rPr>
              <a:t>distributed </a:t>
            </a:r>
            <a:r>
              <a:rPr spc="-620" dirty="0">
                <a:latin typeface="Calibri" panose="020F0502020204030204"/>
                <a:cs typeface="Calibri" panose="020F0502020204030204"/>
                <a:sym typeface="+mn-ea"/>
              </a:rPr>
              <a:t> </a:t>
            </a:r>
            <a:r>
              <a:rPr spc="-15" dirty="0">
                <a:latin typeface="Calibri" panose="020F0502020204030204"/>
                <a:cs typeface="Calibri" panose="020F0502020204030204"/>
                <a:sym typeface="+mn-ea"/>
              </a:rPr>
              <a:t>over drives,</a:t>
            </a:r>
            <a:r>
              <a:rPr spc="25" dirty="0">
                <a:latin typeface="Calibri" panose="020F0502020204030204"/>
                <a:cs typeface="Calibri" panose="020F0502020204030204"/>
                <a:sym typeface="+mn-ea"/>
              </a:rPr>
              <a:t> </a:t>
            </a:r>
            <a:r>
              <a:rPr spc="-15" dirty="0">
                <a:latin typeface="Calibri" panose="020F0502020204030204"/>
                <a:cs typeface="Calibri" panose="020F0502020204030204"/>
                <a:sym typeface="+mn-ea"/>
              </a:rPr>
              <a:t>to</a:t>
            </a:r>
            <a:r>
              <a:rPr dirty="0">
                <a:latin typeface="Calibri" panose="020F0502020204030204"/>
                <a:cs typeface="Calibri" panose="020F0502020204030204"/>
                <a:sym typeface="+mn-ea"/>
              </a:rPr>
              <a:t> </a:t>
            </a:r>
            <a:r>
              <a:rPr spc="-10" dirty="0">
                <a:latin typeface="Calibri" panose="020F0502020204030204"/>
                <a:cs typeface="Calibri" panose="020F0502020204030204"/>
                <a:sym typeface="+mn-ea"/>
              </a:rPr>
              <a:t>allow</a:t>
            </a:r>
            <a:r>
              <a:rPr dirty="0">
                <a:latin typeface="Calibri" panose="020F0502020204030204"/>
                <a:cs typeface="Calibri" panose="020F0502020204030204"/>
                <a:sym typeface="+mn-ea"/>
              </a:rPr>
              <a:t> </a:t>
            </a:r>
            <a:r>
              <a:rPr spc="-15" dirty="0">
                <a:latin typeface="Calibri" panose="020F0502020204030204"/>
                <a:cs typeface="Calibri" panose="020F0502020204030204"/>
                <a:sym typeface="+mn-ea"/>
              </a:rPr>
              <a:t>parallel</a:t>
            </a:r>
            <a:r>
              <a:rPr spc="15" dirty="0">
                <a:latin typeface="Calibri" panose="020F0502020204030204"/>
                <a:cs typeface="Calibri" panose="020F0502020204030204"/>
                <a:sym typeface="+mn-ea"/>
              </a:rPr>
              <a:t> </a:t>
            </a:r>
            <a:r>
              <a:rPr spc="-15" dirty="0">
                <a:latin typeface="Calibri" panose="020F0502020204030204"/>
                <a:cs typeface="Calibri" panose="020F0502020204030204"/>
                <a:sym typeface="+mn-ea"/>
              </a:rPr>
              <a:t>operation.</a:t>
            </a:r>
            <a:endParaRPr spc="-15" dirty="0">
              <a:latin typeface="Calibri" panose="020F0502020204030204"/>
              <a:cs typeface="Calibri" panose="020F0502020204030204"/>
              <a:sym typeface="+mn-ea"/>
            </a:endParaRPr>
          </a:p>
          <a:p>
            <a:pPr marL="355600" marR="5080" indent="-342900">
              <a:lnSpc>
                <a:spcPct val="100000"/>
              </a:lnSpc>
              <a:spcBef>
                <a:spcPts val="2475"/>
              </a:spcBef>
              <a:buFont typeface="Arial MT"/>
              <a:buChar char="•"/>
              <a:tabLst>
                <a:tab pos="354965" algn="l"/>
                <a:tab pos="355600" algn="l"/>
              </a:tabLst>
            </a:pPr>
            <a:r>
              <a:rPr spc="-5" dirty="0">
                <a:latin typeface="Calibri" panose="020F0502020204030204"/>
                <a:cs typeface="Calibri" panose="020F0502020204030204"/>
                <a:sym typeface="+mn-ea"/>
              </a:rPr>
              <a:t>RAID </a:t>
            </a:r>
            <a:r>
              <a:rPr spc="-10" dirty="0">
                <a:latin typeface="Calibri" panose="020F0502020204030204"/>
                <a:cs typeface="Calibri" panose="020F0502020204030204"/>
                <a:sym typeface="+mn-ea"/>
              </a:rPr>
              <a:t>is</a:t>
            </a:r>
            <a:r>
              <a:rPr spc="5" dirty="0">
                <a:latin typeface="Calibri" panose="020F0502020204030204"/>
                <a:cs typeface="Calibri" panose="020F0502020204030204"/>
                <a:sym typeface="+mn-ea"/>
              </a:rPr>
              <a:t> </a:t>
            </a:r>
            <a:r>
              <a:rPr spc="-15" dirty="0">
                <a:latin typeface="Calibri" panose="020F0502020204030204"/>
                <a:cs typeface="Calibri" panose="020F0502020204030204"/>
                <a:sym typeface="+mn-ea"/>
              </a:rPr>
              <a:t>arranged</a:t>
            </a:r>
            <a:r>
              <a:rPr spc="-10" dirty="0">
                <a:latin typeface="Calibri" panose="020F0502020204030204"/>
                <a:cs typeface="Calibri" panose="020F0502020204030204"/>
                <a:sym typeface="+mn-ea"/>
              </a:rPr>
              <a:t> </a:t>
            </a:r>
            <a:r>
              <a:rPr spc="-20" dirty="0">
                <a:latin typeface="Calibri" panose="020F0502020204030204"/>
                <a:cs typeface="Calibri" panose="020F0502020204030204"/>
                <a:sym typeface="+mn-ea"/>
              </a:rPr>
              <a:t>into</a:t>
            </a:r>
            <a:r>
              <a:rPr spc="10" dirty="0">
                <a:latin typeface="Calibri" panose="020F0502020204030204"/>
                <a:cs typeface="Calibri" panose="020F0502020204030204"/>
                <a:sym typeface="+mn-ea"/>
              </a:rPr>
              <a:t> </a:t>
            </a:r>
            <a:r>
              <a:rPr spc="-5" dirty="0">
                <a:latin typeface="Calibri" panose="020F0502020204030204"/>
                <a:cs typeface="Calibri" panose="020F0502020204030204"/>
                <a:sym typeface="+mn-ea"/>
              </a:rPr>
              <a:t>six</a:t>
            </a:r>
            <a:r>
              <a:rPr spc="5" dirty="0">
                <a:latin typeface="Calibri" panose="020F0502020204030204"/>
                <a:cs typeface="Calibri" panose="020F0502020204030204"/>
                <a:sym typeface="+mn-ea"/>
              </a:rPr>
              <a:t> </a:t>
            </a:r>
            <a:r>
              <a:rPr spc="-25" dirty="0">
                <a:latin typeface="Calibri" panose="020F0502020204030204"/>
                <a:cs typeface="Calibri" panose="020F0502020204030204"/>
                <a:sym typeface="+mn-ea"/>
              </a:rPr>
              <a:t>different</a:t>
            </a:r>
            <a:r>
              <a:rPr spc="10" dirty="0">
                <a:latin typeface="Calibri" panose="020F0502020204030204"/>
                <a:cs typeface="Calibri" panose="020F0502020204030204"/>
                <a:sym typeface="+mn-ea"/>
              </a:rPr>
              <a:t> </a:t>
            </a:r>
            <a:r>
              <a:rPr spc="-10" dirty="0">
                <a:latin typeface="Calibri" panose="020F0502020204030204"/>
                <a:cs typeface="Calibri" panose="020F0502020204030204"/>
                <a:sym typeface="+mn-ea"/>
              </a:rPr>
              <a:t>levels</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b="1" spc="-5" dirty="0">
                <a:solidFill>
                  <a:srgbClr val="C00000"/>
                </a:solidFill>
                <a:latin typeface="Calibri" panose="020F0502020204030204"/>
                <a:cs typeface="Calibri" panose="020F0502020204030204"/>
                <a:sym typeface="+mn-ea"/>
              </a:rPr>
              <a:t>Secondary</a:t>
            </a:r>
            <a:r>
              <a:rPr b="1" dirty="0">
                <a:solidFill>
                  <a:srgbClr val="C00000"/>
                </a:solidFill>
                <a:latin typeface="Calibri" panose="020F0502020204030204"/>
                <a:cs typeface="Calibri" panose="020F0502020204030204"/>
                <a:sym typeface="+mn-ea"/>
              </a:rPr>
              <a:t> </a:t>
            </a:r>
            <a:r>
              <a:rPr b="1" spc="-30" dirty="0">
                <a:solidFill>
                  <a:srgbClr val="C00000"/>
                </a:solidFill>
                <a:latin typeface="Calibri" panose="020F0502020204030204"/>
                <a:cs typeface="Calibri" panose="020F0502020204030204"/>
                <a:sym typeface="+mn-ea"/>
              </a:rPr>
              <a:t>Storage</a:t>
            </a:r>
            <a:endParaRPr lang="en-US"/>
          </a:p>
        </p:txBody>
      </p:sp>
      <p:sp>
        <p:nvSpPr>
          <p:cNvPr id="3" name="Content Placeholder 2"/>
          <p:cNvSpPr>
            <a:spLocks noGrp="1"/>
          </p:cNvSpPr>
          <p:nvPr>
            <p:ph idx="1"/>
          </p:nvPr>
        </p:nvSpPr>
        <p:spPr/>
        <p:txBody>
          <a:bodyPr/>
          <a:p>
            <a:r>
              <a:rPr lang="en-US" sz="2000"/>
              <a:t>Secondary storage devices are those devices whose memory is non volatile, meaning, the stored data will be intact even if the system is turned off. Here are a few things worth noting about secondary storage.</a:t>
            </a:r>
            <a:endParaRPr lang="en-US" sz="2000"/>
          </a:p>
          <a:p>
            <a:r>
              <a:rPr lang="en-US" sz="2000"/>
              <a:t>Secondary storage is also called auxiliary storage.</a:t>
            </a:r>
            <a:endParaRPr lang="en-US" sz="2000"/>
          </a:p>
          <a:p>
            <a:r>
              <a:rPr lang="en-US" sz="2000"/>
              <a:t>Secondary storage is less expensive when compared to primary memory like RAMs.</a:t>
            </a:r>
            <a:endParaRPr lang="en-US" sz="2000"/>
          </a:p>
          <a:p>
            <a:r>
              <a:rPr lang="en-US" sz="2000"/>
              <a:t>The speed of the secondary storage is also lesser than that of primary storage.</a:t>
            </a:r>
            <a:endParaRPr lang="en-US" sz="2000"/>
          </a:p>
          <a:p>
            <a:r>
              <a:rPr lang="en-US" sz="2000"/>
              <a:t>Hence, the data which is less frequently accessed is kept in the secondary storage.</a:t>
            </a:r>
            <a:endParaRPr lang="en-US" sz="2000"/>
          </a:p>
          <a:p>
            <a:r>
              <a:rPr lang="en-US" sz="2000"/>
              <a:t>A few examples are magnetic disks, magnetic tapes, removable thumb drives etc.</a:t>
            </a:r>
            <a:endParaRPr lang="en-US" sz="2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3073" y="165418"/>
            <a:ext cx="2628900" cy="565785"/>
          </a:xfrm>
          <a:prstGeom prst="rect">
            <a:avLst/>
          </a:prstGeom>
        </p:spPr>
        <p:txBody>
          <a:bodyPr vert="horz" wrap="square" lIns="0" tIns="12065" rIns="0" bIns="0" rtlCol="0">
            <a:spAutoFit/>
          </a:bodyPr>
          <a:lstStyle/>
          <a:p>
            <a:pPr marL="12700">
              <a:lnSpc>
                <a:spcPct val="100000"/>
              </a:lnSpc>
              <a:spcBef>
                <a:spcPts val="95"/>
              </a:spcBef>
            </a:pPr>
            <a:r>
              <a:rPr spc="-5" dirty="0"/>
              <a:t>RAID</a:t>
            </a:r>
            <a:r>
              <a:rPr spc="-55" dirty="0"/>
              <a:t> </a:t>
            </a:r>
            <a:r>
              <a:rPr spc="-10" dirty="0"/>
              <a:t>(Cont.)</a:t>
            </a:r>
            <a:endParaRPr spc="-10" dirty="0"/>
          </a:p>
        </p:txBody>
      </p:sp>
      <p:sp>
        <p:nvSpPr>
          <p:cNvPr id="3" name="object 3"/>
          <p:cNvSpPr txBox="1"/>
          <p:nvPr/>
        </p:nvSpPr>
        <p:spPr>
          <a:xfrm>
            <a:off x="1831340" y="927862"/>
            <a:ext cx="8529955" cy="5036185"/>
          </a:xfrm>
          <a:prstGeom prst="rect">
            <a:avLst/>
          </a:prstGeom>
        </p:spPr>
        <p:txBody>
          <a:bodyPr vert="horz" wrap="square" lIns="0" tIns="13335" rIns="0" bIns="0" rtlCol="0">
            <a:spAutoFit/>
          </a:bodyPr>
          <a:lstStyle/>
          <a:p>
            <a:pPr marL="355600" marR="7620" indent="-342900">
              <a:lnSpc>
                <a:spcPct val="100000"/>
              </a:lnSpc>
              <a:spcBef>
                <a:spcPts val="105"/>
              </a:spcBef>
              <a:buFont typeface="Arial MT"/>
              <a:buChar char="•"/>
              <a:tabLst>
                <a:tab pos="354965" algn="l"/>
                <a:tab pos="355600" algn="l"/>
                <a:tab pos="1359535" algn="l"/>
                <a:tab pos="3230245" algn="l"/>
                <a:tab pos="3597275" algn="l"/>
                <a:tab pos="4717415" algn="l"/>
                <a:tab pos="6173470" algn="l"/>
                <a:tab pos="7162800" algn="l"/>
                <a:tab pos="7708265" algn="l"/>
                <a:tab pos="8270875" algn="l"/>
              </a:tabLst>
            </a:pPr>
            <a:r>
              <a:rPr sz="2300" spc="-5" dirty="0">
                <a:latin typeface="Calibri" panose="020F0502020204030204"/>
                <a:cs typeface="Calibri" panose="020F0502020204030204"/>
              </a:rPr>
              <a:t>S</a:t>
            </a:r>
            <a:r>
              <a:rPr sz="2300" spc="-15" dirty="0">
                <a:latin typeface="Calibri" panose="020F0502020204030204"/>
                <a:cs typeface="Calibri" panose="020F0502020204030204"/>
              </a:rPr>
              <a:t>e</a:t>
            </a:r>
            <a:r>
              <a:rPr sz="2300" spc="-20" dirty="0">
                <a:latin typeface="Calibri" panose="020F0502020204030204"/>
                <a:cs typeface="Calibri" panose="020F0502020204030204"/>
              </a:rPr>
              <a:t>v</a:t>
            </a:r>
            <a:r>
              <a:rPr sz="2300" dirty="0">
                <a:latin typeface="Calibri" panose="020F0502020204030204"/>
                <a:cs typeface="Calibri" panose="020F0502020204030204"/>
              </a:rPr>
              <a:t>e</a:t>
            </a:r>
            <a:r>
              <a:rPr sz="2300" spc="-45" dirty="0">
                <a:latin typeface="Calibri" panose="020F0502020204030204"/>
                <a:cs typeface="Calibri" panose="020F0502020204030204"/>
              </a:rPr>
              <a:t>r</a:t>
            </a:r>
            <a:r>
              <a:rPr sz="2300" dirty="0">
                <a:latin typeface="Calibri" panose="020F0502020204030204"/>
                <a:cs typeface="Calibri" panose="020F0502020204030204"/>
              </a:rPr>
              <a:t>al</a:t>
            </a:r>
            <a:r>
              <a:rPr sz="2300" dirty="0">
                <a:latin typeface="Calibri" panose="020F0502020204030204"/>
                <a:cs typeface="Calibri" panose="020F0502020204030204"/>
              </a:rPr>
              <a:t>	</a:t>
            </a:r>
            <a:r>
              <a:rPr sz="2300" dirty="0">
                <a:latin typeface="Calibri" panose="020F0502020204030204"/>
                <a:cs typeface="Calibri" panose="020F0502020204030204"/>
              </a:rPr>
              <a:t>imp</a:t>
            </a:r>
            <a:r>
              <a:rPr sz="2300" spc="-45" dirty="0">
                <a:latin typeface="Calibri" panose="020F0502020204030204"/>
                <a:cs typeface="Calibri" panose="020F0502020204030204"/>
              </a:rPr>
              <a:t>r</a:t>
            </a:r>
            <a:r>
              <a:rPr sz="2300" spc="-15" dirty="0">
                <a:latin typeface="Calibri" panose="020F0502020204030204"/>
                <a:cs typeface="Calibri" panose="020F0502020204030204"/>
              </a:rPr>
              <a:t>o</a:t>
            </a:r>
            <a:r>
              <a:rPr sz="2300" spc="-20" dirty="0">
                <a:latin typeface="Calibri" panose="020F0502020204030204"/>
                <a:cs typeface="Calibri" panose="020F0502020204030204"/>
              </a:rPr>
              <a:t>v</a:t>
            </a:r>
            <a:r>
              <a:rPr sz="2300" dirty="0">
                <a:latin typeface="Calibri" panose="020F0502020204030204"/>
                <a:cs typeface="Calibri" panose="020F0502020204030204"/>
              </a:rPr>
              <a:t>eme</a:t>
            </a:r>
            <a:r>
              <a:rPr sz="2300" spc="-20" dirty="0">
                <a:latin typeface="Calibri" panose="020F0502020204030204"/>
                <a:cs typeface="Calibri" panose="020F0502020204030204"/>
              </a:rPr>
              <a:t>n</a:t>
            </a:r>
            <a:r>
              <a:rPr sz="2300" dirty="0">
                <a:latin typeface="Calibri" panose="020F0502020204030204"/>
                <a:cs typeface="Calibri" panose="020F0502020204030204"/>
              </a:rPr>
              <a:t>ts</a:t>
            </a:r>
            <a:r>
              <a:rPr sz="2300" dirty="0">
                <a:latin typeface="Calibri" panose="020F0502020204030204"/>
                <a:cs typeface="Calibri" panose="020F0502020204030204"/>
              </a:rPr>
              <a:t>	</a:t>
            </a:r>
            <a:r>
              <a:rPr sz="2300" spc="-5" dirty="0">
                <a:latin typeface="Calibri" panose="020F0502020204030204"/>
                <a:cs typeface="Calibri" panose="020F0502020204030204"/>
              </a:rPr>
              <a:t>i</a:t>
            </a:r>
            <a:r>
              <a:rPr sz="2300" dirty="0">
                <a:latin typeface="Calibri" panose="020F0502020204030204"/>
                <a:cs typeface="Calibri" panose="020F0502020204030204"/>
              </a:rPr>
              <a:t>n</a:t>
            </a:r>
            <a:r>
              <a:rPr sz="2300" dirty="0">
                <a:latin typeface="Calibri" panose="020F0502020204030204"/>
                <a:cs typeface="Calibri" panose="020F0502020204030204"/>
              </a:rPr>
              <a:t>	</a:t>
            </a:r>
            <a:r>
              <a:rPr sz="2300" spc="-5" dirty="0">
                <a:latin typeface="Calibri" panose="020F0502020204030204"/>
                <a:cs typeface="Calibri" panose="020F0502020204030204"/>
              </a:rPr>
              <a:t>disk</a:t>
            </a:r>
            <a:r>
              <a:rPr sz="2300" dirty="0">
                <a:latin typeface="Calibri" panose="020F0502020204030204"/>
                <a:cs typeface="Calibri" panose="020F0502020204030204"/>
              </a:rPr>
              <a:t>-</a:t>
            </a:r>
            <a:r>
              <a:rPr sz="2300" spc="-5" dirty="0">
                <a:latin typeface="Calibri" panose="020F0502020204030204"/>
                <a:cs typeface="Calibri" panose="020F0502020204030204"/>
              </a:rPr>
              <a:t>us</a:t>
            </a:r>
            <a:r>
              <a:rPr sz="2300" dirty="0">
                <a:latin typeface="Calibri" panose="020F0502020204030204"/>
                <a:cs typeface="Calibri" panose="020F0502020204030204"/>
              </a:rPr>
              <a:t>e</a:t>
            </a:r>
            <a:r>
              <a:rPr sz="2300" dirty="0">
                <a:latin typeface="Calibri" panose="020F0502020204030204"/>
                <a:cs typeface="Calibri" panose="020F0502020204030204"/>
              </a:rPr>
              <a:t>	</a:t>
            </a:r>
            <a:r>
              <a:rPr sz="2300" spc="-30" dirty="0">
                <a:latin typeface="Calibri" panose="020F0502020204030204"/>
                <a:cs typeface="Calibri" panose="020F0502020204030204"/>
              </a:rPr>
              <a:t>t</a:t>
            </a:r>
            <a:r>
              <a:rPr sz="2300" spc="10" dirty="0">
                <a:latin typeface="Calibri" panose="020F0502020204030204"/>
                <a:cs typeface="Calibri" panose="020F0502020204030204"/>
              </a:rPr>
              <a:t>e</a:t>
            </a:r>
            <a:r>
              <a:rPr sz="2300" dirty="0">
                <a:latin typeface="Calibri" panose="020F0502020204030204"/>
                <a:cs typeface="Calibri" panose="020F0502020204030204"/>
              </a:rPr>
              <a:t>chniqu</a:t>
            </a:r>
            <a:r>
              <a:rPr sz="2300" spc="5" dirty="0">
                <a:latin typeface="Calibri" panose="020F0502020204030204"/>
                <a:cs typeface="Calibri" panose="020F0502020204030204"/>
              </a:rPr>
              <a:t>e</a:t>
            </a:r>
            <a:r>
              <a:rPr sz="2300" dirty="0">
                <a:latin typeface="Calibri" panose="020F0502020204030204"/>
                <a:cs typeface="Calibri" panose="020F0502020204030204"/>
              </a:rPr>
              <a:t>s</a:t>
            </a:r>
            <a:r>
              <a:rPr sz="2300" dirty="0">
                <a:latin typeface="Calibri" panose="020F0502020204030204"/>
                <a:cs typeface="Calibri" panose="020F0502020204030204"/>
              </a:rPr>
              <a:t>	</a:t>
            </a:r>
            <a:r>
              <a:rPr sz="2300" dirty="0">
                <a:latin typeface="Calibri" panose="020F0502020204030204"/>
                <a:cs typeface="Calibri" panose="020F0502020204030204"/>
              </a:rPr>
              <a:t>i</a:t>
            </a:r>
            <a:r>
              <a:rPr sz="2300" spc="-35" dirty="0">
                <a:latin typeface="Calibri" panose="020F0502020204030204"/>
                <a:cs typeface="Calibri" panose="020F0502020204030204"/>
              </a:rPr>
              <a:t>n</a:t>
            </a:r>
            <a:r>
              <a:rPr sz="2300" spc="-20" dirty="0">
                <a:latin typeface="Calibri" panose="020F0502020204030204"/>
                <a:cs typeface="Calibri" panose="020F0502020204030204"/>
              </a:rPr>
              <a:t>v</a:t>
            </a:r>
            <a:r>
              <a:rPr sz="2300" spc="-5" dirty="0">
                <a:latin typeface="Calibri" panose="020F0502020204030204"/>
                <a:cs typeface="Calibri" panose="020F0502020204030204"/>
              </a:rPr>
              <a:t>ol</a:t>
            </a:r>
            <a:r>
              <a:rPr sz="2300" spc="-30" dirty="0">
                <a:latin typeface="Calibri" panose="020F0502020204030204"/>
                <a:cs typeface="Calibri" panose="020F0502020204030204"/>
              </a:rPr>
              <a:t>v</a:t>
            </a:r>
            <a:r>
              <a:rPr sz="2300" dirty="0">
                <a:latin typeface="Calibri" panose="020F0502020204030204"/>
                <a:cs typeface="Calibri" panose="020F0502020204030204"/>
              </a:rPr>
              <a:t>e</a:t>
            </a:r>
            <a:r>
              <a:rPr sz="2300" dirty="0">
                <a:latin typeface="Calibri" panose="020F0502020204030204"/>
                <a:cs typeface="Calibri" panose="020F0502020204030204"/>
              </a:rPr>
              <a:t>	</a:t>
            </a:r>
            <a:r>
              <a:rPr sz="2300" dirty="0">
                <a:latin typeface="Calibri" panose="020F0502020204030204"/>
                <a:cs typeface="Calibri" panose="020F0502020204030204"/>
              </a:rPr>
              <a:t>the</a:t>
            </a:r>
            <a:r>
              <a:rPr sz="2300" dirty="0">
                <a:latin typeface="Calibri" panose="020F0502020204030204"/>
                <a:cs typeface="Calibri" panose="020F0502020204030204"/>
              </a:rPr>
              <a:t>	</a:t>
            </a:r>
            <a:r>
              <a:rPr sz="2300" spc="-5" dirty="0">
                <a:latin typeface="Calibri" panose="020F0502020204030204"/>
                <a:cs typeface="Calibri" panose="020F0502020204030204"/>
              </a:rPr>
              <a:t>u</a:t>
            </a:r>
            <a:r>
              <a:rPr sz="2300" spc="10" dirty="0">
                <a:latin typeface="Calibri" panose="020F0502020204030204"/>
                <a:cs typeface="Calibri" panose="020F0502020204030204"/>
              </a:rPr>
              <a:t>s</a:t>
            </a:r>
            <a:r>
              <a:rPr sz="2300" dirty="0">
                <a:latin typeface="Calibri" panose="020F0502020204030204"/>
                <a:cs typeface="Calibri" panose="020F0502020204030204"/>
              </a:rPr>
              <a:t>e</a:t>
            </a:r>
            <a:r>
              <a:rPr sz="2300" dirty="0">
                <a:latin typeface="Calibri" panose="020F0502020204030204"/>
                <a:cs typeface="Calibri" panose="020F0502020204030204"/>
              </a:rPr>
              <a:t>	</a:t>
            </a:r>
            <a:r>
              <a:rPr sz="2300" spc="-5" dirty="0">
                <a:latin typeface="Calibri" panose="020F0502020204030204"/>
                <a:cs typeface="Calibri" panose="020F0502020204030204"/>
              </a:rPr>
              <a:t>of  </a:t>
            </a:r>
            <a:r>
              <a:rPr sz="2300" dirty="0">
                <a:latin typeface="Calibri" panose="020F0502020204030204"/>
                <a:cs typeface="Calibri" panose="020F0502020204030204"/>
              </a:rPr>
              <a:t>multiple </a:t>
            </a:r>
            <a:r>
              <a:rPr sz="2300" spc="-10" dirty="0">
                <a:latin typeface="Calibri" panose="020F0502020204030204"/>
                <a:cs typeface="Calibri" panose="020F0502020204030204"/>
              </a:rPr>
              <a:t>disks</a:t>
            </a:r>
            <a:r>
              <a:rPr sz="2300" spc="10" dirty="0">
                <a:latin typeface="Calibri" panose="020F0502020204030204"/>
                <a:cs typeface="Calibri" panose="020F0502020204030204"/>
              </a:rPr>
              <a:t> </a:t>
            </a:r>
            <a:r>
              <a:rPr sz="2300" spc="-10" dirty="0">
                <a:latin typeface="Calibri" panose="020F0502020204030204"/>
                <a:cs typeface="Calibri" panose="020F0502020204030204"/>
              </a:rPr>
              <a:t>working</a:t>
            </a:r>
            <a:r>
              <a:rPr sz="2300" spc="25" dirty="0">
                <a:latin typeface="Calibri" panose="020F0502020204030204"/>
                <a:cs typeface="Calibri" panose="020F0502020204030204"/>
              </a:rPr>
              <a:t> </a:t>
            </a:r>
            <a:r>
              <a:rPr sz="2300" spc="-15" dirty="0">
                <a:latin typeface="Calibri" panose="020F0502020204030204"/>
                <a:cs typeface="Calibri" panose="020F0502020204030204"/>
              </a:rPr>
              <a:t>cooperatively</a:t>
            </a:r>
            <a:endParaRPr sz="2300">
              <a:latin typeface="Calibri" panose="020F0502020204030204"/>
              <a:cs typeface="Calibri" panose="020F0502020204030204"/>
            </a:endParaRPr>
          </a:p>
          <a:p>
            <a:pPr>
              <a:lnSpc>
                <a:spcPct val="100000"/>
              </a:lnSpc>
              <a:spcBef>
                <a:spcPts val="30"/>
              </a:spcBef>
              <a:buFont typeface="Arial MT"/>
              <a:buChar char="•"/>
            </a:pPr>
            <a:endParaRPr sz="1900">
              <a:latin typeface="Calibri" panose="020F0502020204030204"/>
              <a:cs typeface="Calibri" panose="020F0502020204030204"/>
            </a:endParaRPr>
          </a:p>
          <a:p>
            <a:pPr marL="355600" indent="-342900">
              <a:lnSpc>
                <a:spcPct val="100000"/>
              </a:lnSpc>
              <a:buFont typeface="Arial MT"/>
              <a:buChar char="•"/>
              <a:tabLst>
                <a:tab pos="354965" algn="l"/>
                <a:tab pos="355600" algn="l"/>
              </a:tabLst>
            </a:pPr>
            <a:r>
              <a:rPr sz="2300" spc="-5" dirty="0">
                <a:latin typeface="Calibri" panose="020F0502020204030204"/>
                <a:cs typeface="Calibri" panose="020F0502020204030204"/>
              </a:rPr>
              <a:t>Disk </a:t>
            </a:r>
            <a:r>
              <a:rPr sz="2300" b="1" spc="-5" dirty="0">
                <a:solidFill>
                  <a:srgbClr val="3366FF"/>
                </a:solidFill>
                <a:latin typeface="Calibri" panose="020F0502020204030204"/>
                <a:cs typeface="Calibri" panose="020F0502020204030204"/>
              </a:rPr>
              <a:t>striping</a:t>
            </a:r>
            <a:r>
              <a:rPr sz="2300" b="1" spc="-40" dirty="0">
                <a:solidFill>
                  <a:srgbClr val="3366FF"/>
                </a:solidFill>
                <a:latin typeface="Calibri" panose="020F0502020204030204"/>
                <a:cs typeface="Calibri" panose="020F0502020204030204"/>
              </a:rPr>
              <a:t> </a:t>
            </a:r>
            <a:r>
              <a:rPr sz="2300" spc="-5" dirty="0">
                <a:latin typeface="Calibri" panose="020F0502020204030204"/>
                <a:cs typeface="Calibri" panose="020F0502020204030204"/>
              </a:rPr>
              <a:t>uses</a:t>
            </a:r>
            <a:r>
              <a:rPr sz="2300" spc="15" dirty="0">
                <a:latin typeface="Calibri" panose="020F0502020204030204"/>
                <a:cs typeface="Calibri" panose="020F0502020204030204"/>
              </a:rPr>
              <a:t> </a:t>
            </a:r>
            <a:r>
              <a:rPr sz="2300" dirty="0">
                <a:latin typeface="Calibri" panose="020F0502020204030204"/>
                <a:cs typeface="Calibri" panose="020F0502020204030204"/>
              </a:rPr>
              <a:t>a</a:t>
            </a:r>
            <a:r>
              <a:rPr sz="2300" spc="-5" dirty="0">
                <a:latin typeface="Calibri" panose="020F0502020204030204"/>
                <a:cs typeface="Calibri" panose="020F0502020204030204"/>
              </a:rPr>
              <a:t> </a:t>
            </a:r>
            <a:r>
              <a:rPr sz="2300" spc="-10" dirty="0">
                <a:latin typeface="Calibri" panose="020F0502020204030204"/>
                <a:cs typeface="Calibri" panose="020F0502020204030204"/>
              </a:rPr>
              <a:t>group</a:t>
            </a:r>
            <a:r>
              <a:rPr sz="2300" spc="10" dirty="0">
                <a:latin typeface="Calibri" panose="020F0502020204030204"/>
                <a:cs typeface="Calibri" panose="020F0502020204030204"/>
              </a:rPr>
              <a:t> </a:t>
            </a:r>
            <a:r>
              <a:rPr sz="2300" spc="-5" dirty="0">
                <a:latin typeface="Calibri" panose="020F0502020204030204"/>
                <a:cs typeface="Calibri" panose="020F0502020204030204"/>
              </a:rPr>
              <a:t>of</a:t>
            </a:r>
            <a:r>
              <a:rPr sz="2300" spc="10" dirty="0">
                <a:latin typeface="Calibri" panose="020F0502020204030204"/>
                <a:cs typeface="Calibri" panose="020F0502020204030204"/>
              </a:rPr>
              <a:t> </a:t>
            </a:r>
            <a:r>
              <a:rPr sz="2300" spc="-10" dirty="0">
                <a:latin typeface="Calibri" panose="020F0502020204030204"/>
                <a:cs typeface="Calibri" panose="020F0502020204030204"/>
              </a:rPr>
              <a:t>disks</a:t>
            </a:r>
            <a:r>
              <a:rPr sz="2300" spc="10" dirty="0">
                <a:latin typeface="Calibri" panose="020F0502020204030204"/>
                <a:cs typeface="Calibri" panose="020F0502020204030204"/>
              </a:rPr>
              <a:t> </a:t>
            </a:r>
            <a:r>
              <a:rPr sz="2300" dirty="0">
                <a:latin typeface="Calibri" panose="020F0502020204030204"/>
                <a:cs typeface="Calibri" panose="020F0502020204030204"/>
              </a:rPr>
              <a:t>as</a:t>
            </a:r>
            <a:r>
              <a:rPr sz="2300" spc="-5" dirty="0">
                <a:latin typeface="Calibri" panose="020F0502020204030204"/>
                <a:cs typeface="Calibri" panose="020F0502020204030204"/>
              </a:rPr>
              <a:t> one</a:t>
            </a:r>
            <a:r>
              <a:rPr sz="2300" spc="15" dirty="0">
                <a:latin typeface="Calibri" panose="020F0502020204030204"/>
                <a:cs typeface="Calibri" panose="020F0502020204030204"/>
              </a:rPr>
              <a:t> </a:t>
            </a:r>
            <a:r>
              <a:rPr sz="2300" spc="-20" dirty="0">
                <a:latin typeface="Calibri" panose="020F0502020204030204"/>
                <a:cs typeface="Calibri" panose="020F0502020204030204"/>
              </a:rPr>
              <a:t>storage</a:t>
            </a:r>
            <a:r>
              <a:rPr sz="2300" spc="25" dirty="0">
                <a:latin typeface="Calibri" panose="020F0502020204030204"/>
                <a:cs typeface="Calibri" panose="020F0502020204030204"/>
              </a:rPr>
              <a:t> </a:t>
            </a:r>
            <a:r>
              <a:rPr sz="2300" spc="-5" dirty="0">
                <a:latin typeface="Calibri" panose="020F0502020204030204"/>
                <a:cs typeface="Calibri" panose="020F0502020204030204"/>
              </a:rPr>
              <a:t>unit</a:t>
            </a:r>
            <a:endParaRPr sz="2300">
              <a:latin typeface="Calibri" panose="020F0502020204030204"/>
              <a:cs typeface="Calibri" panose="020F0502020204030204"/>
            </a:endParaRPr>
          </a:p>
          <a:p>
            <a:pPr>
              <a:lnSpc>
                <a:spcPct val="100000"/>
              </a:lnSpc>
              <a:spcBef>
                <a:spcPts val="35"/>
              </a:spcBef>
              <a:buFont typeface="Arial MT"/>
              <a:buChar char="•"/>
            </a:pPr>
            <a:endParaRPr sz="1900">
              <a:latin typeface="Calibri" panose="020F0502020204030204"/>
              <a:cs typeface="Calibri" panose="020F0502020204030204"/>
            </a:endParaRPr>
          </a:p>
          <a:p>
            <a:pPr marL="355600" marR="6350" indent="-342900">
              <a:lnSpc>
                <a:spcPct val="100000"/>
              </a:lnSpc>
              <a:buFont typeface="Arial MT"/>
              <a:buChar char="•"/>
              <a:tabLst>
                <a:tab pos="354965" algn="l"/>
                <a:tab pos="355600" algn="l"/>
              </a:tabLst>
            </a:pPr>
            <a:r>
              <a:rPr sz="2300" spc="-5" dirty="0">
                <a:latin typeface="Calibri" panose="020F0502020204030204"/>
                <a:cs typeface="Calibri" panose="020F0502020204030204"/>
              </a:rPr>
              <a:t>RAID</a:t>
            </a:r>
            <a:r>
              <a:rPr sz="2300" spc="325" dirty="0">
                <a:latin typeface="Calibri" panose="020F0502020204030204"/>
                <a:cs typeface="Calibri" panose="020F0502020204030204"/>
              </a:rPr>
              <a:t> </a:t>
            </a:r>
            <a:r>
              <a:rPr sz="2300" spc="-5" dirty="0">
                <a:latin typeface="Calibri" panose="020F0502020204030204"/>
                <a:cs typeface="Calibri" panose="020F0502020204030204"/>
              </a:rPr>
              <a:t>schemes</a:t>
            </a:r>
            <a:r>
              <a:rPr sz="2300" spc="330" dirty="0">
                <a:latin typeface="Calibri" panose="020F0502020204030204"/>
                <a:cs typeface="Calibri" panose="020F0502020204030204"/>
              </a:rPr>
              <a:t> </a:t>
            </a:r>
            <a:r>
              <a:rPr sz="2300" spc="-10" dirty="0">
                <a:latin typeface="Calibri" panose="020F0502020204030204"/>
                <a:cs typeface="Calibri" panose="020F0502020204030204"/>
              </a:rPr>
              <a:t>improve</a:t>
            </a:r>
            <a:r>
              <a:rPr sz="2300" spc="340" dirty="0">
                <a:latin typeface="Calibri" panose="020F0502020204030204"/>
                <a:cs typeface="Calibri" panose="020F0502020204030204"/>
              </a:rPr>
              <a:t> </a:t>
            </a:r>
            <a:r>
              <a:rPr sz="2300" spc="-10" dirty="0">
                <a:latin typeface="Calibri" panose="020F0502020204030204"/>
                <a:cs typeface="Calibri" panose="020F0502020204030204"/>
              </a:rPr>
              <a:t>performance</a:t>
            </a:r>
            <a:r>
              <a:rPr sz="2300" spc="325" dirty="0">
                <a:latin typeface="Calibri" panose="020F0502020204030204"/>
                <a:cs typeface="Calibri" panose="020F0502020204030204"/>
              </a:rPr>
              <a:t> </a:t>
            </a:r>
            <a:r>
              <a:rPr sz="2300" dirty="0">
                <a:latin typeface="Calibri" panose="020F0502020204030204"/>
                <a:cs typeface="Calibri" panose="020F0502020204030204"/>
              </a:rPr>
              <a:t>and</a:t>
            </a:r>
            <a:r>
              <a:rPr sz="2300" spc="330" dirty="0">
                <a:latin typeface="Calibri" panose="020F0502020204030204"/>
                <a:cs typeface="Calibri" panose="020F0502020204030204"/>
              </a:rPr>
              <a:t> </a:t>
            </a:r>
            <a:r>
              <a:rPr sz="2300" spc="-10" dirty="0">
                <a:latin typeface="Calibri" panose="020F0502020204030204"/>
                <a:cs typeface="Calibri" panose="020F0502020204030204"/>
              </a:rPr>
              <a:t>improve</a:t>
            </a:r>
            <a:r>
              <a:rPr sz="2300" spc="325" dirty="0">
                <a:latin typeface="Calibri" panose="020F0502020204030204"/>
                <a:cs typeface="Calibri" panose="020F0502020204030204"/>
              </a:rPr>
              <a:t> </a:t>
            </a:r>
            <a:r>
              <a:rPr sz="2300" dirty="0">
                <a:latin typeface="Calibri" panose="020F0502020204030204"/>
                <a:cs typeface="Calibri" panose="020F0502020204030204"/>
              </a:rPr>
              <a:t>the</a:t>
            </a:r>
            <a:r>
              <a:rPr sz="2300" spc="340" dirty="0">
                <a:latin typeface="Calibri" panose="020F0502020204030204"/>
                <a:cs typeface="Calibri" panose="020F0502020204030204"/>
              </a:rPr>
              <a:t> </a:t>
            </a:r>
            <a:r>
              <a:rPr sz="2300" spc="-5" dirty="0">
                <a:latin typeface="Calibri" panose="020F0502020204030204"/>
                <a:cs typeface="Calibri" panose="020F0502020204030204"/>
              </a:rPr>
              <a:t>reliability</a:t>
            </a:r>
            <a:r>
              <a:rPr sz="2300" spc="315" dirty="0">
                <a:latin typeface="Calibri" panose="020F0502020204030204"/>
                <a:cs typeface="Calibri" panose="020F0502020204030204"/>
              </a:rPr>
              <a:t> </a:t>
            </a:r>
            <a:r>
              <a:rPr sz="2300" spc="-5" dirty="0">
                <a:latin typeface="Calibri" panose="020F0502020204030204"/>
                <a:cs typeface="Calibri" panose="020F0502020204030204"/>
              </a:rPr>
              <a:t>of </a:t>
            </a:r>
            <a:r>
              <a:rPr sz="2300" spc="-505" dirty="0">
                <a:latin typeface="Calibri" panose="020F0502020204030204"/>
                <a:cs typeface="Calibri" panose="020F0502020204030204"/>
              </a:rPr>
              <a:t> </a:t>
            </a:r>
            <a:r>
              <a:rPr sz="2300" dirty="0">
                <a:latin typeface="Calibri" panose="020F0502020204030204"/>
                <a:cs typeface="Calibri" panose="020F0502020204030204"/>
              </a:rPr>
              <a:t>the</a:t>
            </a:r>
            <a:r>
              <a:rPr sz="2300" spc="-5" dirty="0">
                <a:latin typeface="Calibri" panose="020F0502020204030204"/>
                <a:cs typeface="Calibri" panose="020F0502020204030204"/>
              </a:rPr>
              <a:t> </a:t>
            </a:r>
            <a:r>
              <a:rPr sz="2300" spc="-20" dirty="0">
                <a:latin typeface="Calibri" panose="020F0502020204030204"/>
                <a:cs typeface="Calibri" panose="020F0502020204030204"/>
              </a:rPr>
              <a:t>storage</a:t>
            </a:r>
            <a:r>
              <a:rPr sz="2300" spc="25" dirty="0">
                <a:latin typeface="Calibri" panose="020F0502020204030204"/>
                <a:cs typeface="Calibri" panose="020F0502020204030204"/>
              </a:rPr>
              <a:t> </a:t>
            </a:r>
            <a:r>
              <a:rPr sz="2300" spc="-20" dirty="0">
                <a:latin typeface="Calibri" panose="020F0502020204030204"/>
                <a:cs typeface="Calibri" panose="020F0502020204030204"/>
              </a:rPr>
              <a:t>system</a:t>
            </a:r>
            <a:r>
              <a:rPr sz="2300" spc="-5" dirty="0">
                <a:latin typeface="Calibri" panose="020F0502020204030204"/>
                <a:cs typeface="Calibri" panose="020F0502020204030204"/>
              </a:rPr>
              <a:t> </a:t>
            </a:r>
            <a:r>
              <a:rPr sz="2300" spc="-10" dirty="0">
                <a:latin typeface="Calibri" panose="020F0502020204030204"/>
                <a:cs typeface="Calibri" panose="020F0502020204030204"/>
              </a:rPr>
              <a:t>by</a:t>
            </a:r>
            <a:r>
              <a:rPr sz="2300" dirty="0">
                <a:latin typeface="Calibri" panose="020F0502020204030204"/>
                <a:cs typeface="Calibri" panose="020F0502020204030204"/>
              </a:rPr>
              <a:t> </a:t>
            </a:r>
            <a:r>
              <a:rPr sz="2300" spc="-10" dirty="0">
                <a:latin typeface="Calibri" panose="020F0502020204030204"/>
                <a:cs typeface="Calibri" panose="020F0502020204030204"/>
              </a:rPr>
              <a:t>storing</a:t>
            </a:r>
            <a:r>
              <a:rPr sz="2300" spc="15" dirty="0">
                <a:latin typeface="Calibri" panose="020F0502020204030204"/>
                <a:cs typeface="Calibri" panose="020F0502020204030204"/>
              </a:rPr>
              <a:t> </a:t>
            </a:r>
            <a:r>
              <a:rPr sz="2300" spc="-10" dirty="0">
                <a:latin typeface="Calibri" panose="020F0502020204030204"/>
                <a:cs typeface="Calibri" panose="020F0502020204030204"/>
              </a:rPr>
              <a:t>redundant</a:t>
            </a:r>
            <a:r>
              <a:rPr sz="2300" spc="5" dirty="0">
                <a:latin typeface="Calibri" panose="020F0502020204030204"/>
                <a:cs typeface="Calibri" panose="020F0502020204030204"/>
              </a:rPr>
              <a:t> </a:t>
            </a:r>
            <a:r>
              <a:rPr sz="2300" spc="-15" dirty="0">
                <a:latin typeface="Calibri" panose="020F0502020204030204"/>
                <a:cs typeface="Calibri" panose="020F0502020204030204"/>
              </a:rPr>
              <a:t>data</a:t>
            </a:r>
            <a:endParaRPr sz="2300">
              <a:latin typeface="Calibri" panose="020F0502020204030204"/>
              <a:cs typeface="Calibri" panose="020F0502020204030204"/>
            </a:endParaRPr>
          </a:p>
          <a:p>
            <a:pPr>
              <a:lnSpc>
                <a:spcPct val="100000"/>
              </a:lnSpc>
              <a:spcBef>
                <a:spcPts val="35"/>
              </a:spcBef>
              <a:buFont typeface="Arial MT"/>
              <a:buChar char="•"/>
            </a:pPr>
            <a:endParaRPr sz="1900">
              <a:latin typeface="Calibri" panose="020F0502020204030204"/>
              <a:cs typeface="Calibri" panose="020F0502020204030204"/>
            </a:endParaRPr>
          </a:p>
          <a:p>
            <a:pPr marL="756285" lvl="1" indent="-287020">
              <a:lnSpc>
                <a:spcPct val="100000"/>
              </a:lnSpc>
              <a:buFont typeface="Arial MT"/>
              <a:buChar char="–"/>
              <a:tabLst>
                <a:tab pos="756920" algn="l"/>
              </a:tabLst>
            </a:pPr>
            <a:r>
              <a:rPr sz="2300" b="1" spc="-5" dirty="0">
                <a:solidFill>
                  <a:srgbClr val="3366FF"/>
                </a:solidFill>
                <a:latin typeface="Calibri" panose="020F0502020204030204"/>
                <a:cs typeface="Calibri" panose="020F0502020204030204"/>
              </a:rPr>
              <a:t>Mirroring</a:t>
            </a:r>
            <a:r>
              <a:rPr sz="2300" b="1" spc="-35" dirty="0">
                <a:solidFill>
                  <a:srgbClr val="3366FF"/>
                </a:solidFill>
                <a:latin typeface="Calibri" panose="020F0502020204030204"/>
                <a:cs typeface="Calibri" panose="020F0502020204030204"/>
              </a:rPr>
              <a:t> </a:t>
            </a:r>
            <a:r>
              <a:rPr sz="2300" spc="-5" dirty="0">
                <a:latin typeface="Calibri" panose="020F0502020204030204"/>
                <a:cs typeface="Calibri" panose="020F0502020204030204"/>
              </a:rPr>
              <a:t>or </a:t>
            </a:r>
            <a:r>
              <a:rPr sz="2300" b="1" dirty="0">
                <a:solidFill>
                  <a:srgbClr val="3366FF"/>
                </a:solidFill>
                <a:latin typeface="Calibri" panose="020F0502020204030204"/>
                <a:cs typeface="Calibri" panose="020F0502020204030204"/>
              </a:rPr>
              <a:t>shadowing</a:t>
            </a:r>
            <a:r>
              <a:rPr sz="2300" b="1" spc="-15" dirty="0">
                <a:solidFill>
                  <a:srgbClr val="3366FF"/>
                </a:solidFill>
                <a:latin typeface="Calibri" panose="020F0502020204030204"/>
                <a:cs typeface="Calibri" panose="020F0502020204030204"/>
              </a:rPr>
              <a:t> </a:t>
            </a:r>
            <a:r>
              <a:rPr sz="2300" spc="-5" dirty="0">
                <a:latin typeface="Calibri" panose="020F0502020204030204"/>
                <a:cs typeface="Calibri" panose="020F0502020204030204"/>
              </a:rPr>
              <a:t>(</a:t>
            </a:r>
            <a:r>
              <a:rPr sz="2300" b="1" spc="-5" dirty="0">
                <a:solidFill>
                  <a:srgbClr val="3366FF"/>
                </a:solidFill>
                <a:latin typeface="Calibri" panose="020F0502020204030204"/>
                <a:cs typeface="Calibri" panose="020F0502020204030204"/>
              </a:rPr>
              <a:t>RAID</a:t>
            </a:r>
            <a:r>
              <a:rPr sz="2300" b="1" spc="5" dirty="0">
                <a:solidFill>
                  <a:srgbClr val="3366FF"/>
                </a:solidFill>
                <a:latin typeface="Calibri" panose="020F0502020204030204"/>
                <a:cs typeface="Calibri" panose="020F0502020204030204"/>
              </a:rPr>
              <a:t> </a:t>
            </a:r>
            <a:r>
              <a:rPr sz="2300" b="1" spc="-5" dirty="0">
                <a:solidFill>
                  <a:srgbClr val="3366FF"/>
                </a:solidFill>
                <a:latin typeface="Calibri" panose="020F0502020204030204"/>
                <a:cs typeface="Calibri" panose="020F0502020204030204"/>
              </a:rPr>
              <a:t>1</a:t>
            </a:r>
            <a:r>
              <a:rPr sz="2300" spc="-5" dirty="0">
                <a:latin typeface="Calibri" panose="020F0502020204030204"/>
                <a:cs typeface="Calibri" panose="020F0502020204030204"/>
              </a:rPr>
              <a:t>)</a:t>
            </a:r>
            <a:r>
              <a:rPr sz="2300" spc="10" dirty="0">
                <a:latin typeface="Calibri" panose="020F0502020204030204"/>
                <a:cs typeface="Calibri" panose="020F0502020204030204"/>
              </a:rPr>
              <a:t> </a:t>
            </a:r>
            <a:r>
              <a:rPr sz="2300" spc="-20" dirty="0">
                <a:latin typeface="Calibri" panose="020F0502020204030204"/>
                <a:cs typeface="Calibri" panose="020F0502020204030204"/>
              </a:rPr>
              <a:t>keeps</a:t>
            </a:r>
            <a:r>
              <a:rPr sz="2300" spc="10" dirty="0">
                <a:latin typeface="Calibri" panose="020F0502020204030204"/>
                <a:cs typeface="Calibri" panose="020F0502020204030204"/>
              </a:rPr>
              <a:t> </a:t>
            </a:r>
            <a:r>
              <a:rPr sz="2300" spc="-10" dirty="0">
                <a:latin typeface="Calibri" panose="020F0502020204030204"/>
                <a:cs typeface="Calibri" panose="020F0502020204030204"/>
              </a:rPr>
              <a:t>duplicate</a:t>
            </a:r>
            <a:r>
              <a:rPr sz="2300" spc="10" dirty="0">
                <a:latin typeface="Calibri" panose="020F0502020204030204"/>
                <a:cs typeface="Calibri" panose="020F0502020204030204"/>
              </a:rPr>
              <a:t> </a:t>
            </a:r>
            <a:r>
              <a:rPr sz="2300" spc="-5" dirty="0">
                <a:latin typeface="Calibri" panose="020F0502020204030204"/>
                <a:cs typeface="Calibri" panose="020F0502020204030204"/>
              </a:rPr>
              <a:t>of</a:t>
            </a:r>
            <a:r>
              <a:rPr sz="2300" dirty="0">
                <a:latin typeface="Calibri" panose="020F0502020204030204"/>
                <a:cs typeface="Calibri" panose="020F0502020204030204"/>
              </a:rPr>
              <a:t> each</a:t>
            </a:r>
            <a:r>
              <a:rPr sz="2300" spc="15" dirty="0">
                <a:latin typeface="Calibri" panose="020F0502020204030204"/>
                <a:cs typeface="Calibri" panose="020F0502020204030204"/>
              </a:rPr>
              <a:t> </a:t>
            </a:r>
            <a:r>
              <a:rPr sz="2300" spc="-5" dirty="0">
                <a:latin typeface="Calibri" panose="020F0502020204030204"/>
                <a:cs typeface="Calibri" panose="020F0502020204030204"/>
              </a:rPr>
              <a:t>disk</a:t>
            </a:r>
            <a:endParaRPr sz="2300">
              <a:latin typeface="Calibri" panose="020F0502020204030204"/>
              <a:cs typeface="Calibri" panose="020F0502020204030204"/>
            </a:endParaRPr>
          </a:p>
          <a:p>
            <a:pPr lvl="1">
              <a:lnSpc>
                <a:spcPct val="100000"/>
              </a:lnSpc>
              <a:spcBef>
                <a:spcPts val="30"/>
              </a:spcBef>
              <a:buChar char="–"/>
            </a:pPr>
            <a:endParaRPr sz="1900">
              <a:latin typeface="Calibri" panose="020F0502020204030204"/>
              <a:cs typeface="Calibri" panose="020F0502020204030204"/>
            </a:endParaRPr>
          </a:p>
          <a:p>
            <a:pPr marL="756285" marR="5080" lvl="1" indent="-287020">
              <a:lnSpc>
                <a:spcPct val="100000"/>
              </a:lnSpc>
              <a:spcBef>
                <a:spcPts val="5"/>
              </a:spcBef>
              <a:buFont typeface="Arial MT"/>
              <a:buChar char="–"/>
              <a:tabLst>
                <a:tab pos="756920" algn="l"/>
                <a:tab pos="1797050" algn="l"/>
                <a:tab pos="2849245" algn="l"/>
                <a:tab pos="3728720" algn="l"/>
                <a:tab pos="4445000" algn="l"/>
                <a:tab pos="4886960" algn="l"/>
                <a:tab pos="6125845" algn="l"/>
                <a:tab pos="7105015" algn="l"/>
                <a:tab pos="7983855" algn="l"/>
              </a:tabLst>
            </a:pPr>
            <a:r>
              <a:rPr sz="2300" spc="-5" dirty="0">
                <a:latin typeface="Calibri" panose="020F0502020204030204"/>
                <a:cs typeface="Calibri" panose="020F0502020204030204"/>
              </a:rPr>
              <a:t>Str</a:t>
            </a:r>
            <a:r>
              <a:rPr sz="2300" spc="-10" dirty="0">
                <a:latin typeface="Calibri" panose="020F0502020204030204"/>
                <a:cs typeface="Calibri" panose="020F0502020204030204"/>
              </a:rPr>
              <a:t>i</a:t>
            </a:r>
            <a:r>
              <a:rPr sz="2300" spc="-5" dirty="0">
                <a:latin typeface="Calibri" panose="020F0502020204030204"/>
                <a:cs typeface="Calibri" panose="020F0502020204030204"/>
              </a:rPr>
              <a:t>p</a:t>
            </a:r>
            <a:r>
              <a:rPr sz="2300" dirty="0">
                <a:latin typeface="Calibri" panose="020F0502020204030204"/>
                <a:cs typeface="Calibri" panose="020F0502020204030204"/>
              </a:rPr>
              <a:t>ed</a:t>
            </a:r>
            <a:r>
              <a:rPr sz="2300" dirty="0">
                <a:latin typeface="Calibri" panose="020F0502020204030204"/>
                <a:cs typeface="Calibri" panose="020F0502020204030204"/>
              </a:rPr>
              <a:t>	</a:t>
            </a:r>
            <a:r>
              <a:rPr sz="2300" dirty="0">
                <a:latin typeface="Calibri" panose="020F0502020204030204"/>
                <a:cs typeface="Calibri" panose="020F0502020204030204"/>
              </a:rPr>
              <a:t>mi</a:t>
            </a:r>
            <a:r>
              <a:rPr sz="2300" spc="-10" dirty="0">
                <a:latin typeface="Calibri" panose="020F0502020204030204"/>
                <a:cs typeface="Calibri" panose="020F0502020204030204"/>
              </a:rPr>
              <a:t>r</a:t>
            </a:r>
            <a:r>
              <a:rPr sz="2300" spc="-40" dirty="0">
                <a:latin typeface="Calibri" panose="020F0502020204030204"/>
                <a:cs typeface="Calibri" panose="020F0502020204030204"/>
              </a:rPr>
              <a:t>r</a:t>
            </a:r>
            <a:r>
              <a:rPr sz="2300" spc="-5" dirty="0">
                <a:latin typeface="Calibri" panose="020F0502020204030204"/>
                <a:cs typeface="Calibri" panose="020F0502020204030204"/>
              </a:rPr>
              <a:t>o</a:t>
            </a:r>
            <a:r>
              <a:rPr sz="2300" spc="-40" dirty="0">
                <a:latin typeface="Calibri" panose="020F0502020204030204"/>
                <a:cs typeface="Calibri" panose="020F0502020204030204"/>
              </a:rPr>
              <a:t>r</a:t>
            </a:r>
            <a:r>
              <a:rPr sz="2300" dirty="0">
                <a:latin typeface="Calibri" panose="020F0502020204030204"/>
                <a:cs typeface="Calibri" panose="020F0502020204030204"/>
              </a:rPr>
              <a:t>s</a:t>
            </a:r>
            <a:r>
              <a:rPr sz="2300" dirty="0">
                <a:latin typeface="Calibri" panose="020F0502020204030204"/>
                <a:cs typeface="Calibri" panose="020F0502020204030204"/>
              </a:rPr>
              <a:t>	</a:t>
            </a:r>
            <a:r>
              <a:rPr sz="2300" spc="-5" dirty="0">
                <a:latin typeface="Calibri" panose="020F0502020204030204"/>
                <a:cs typeface="Calibri" panose="020F0502020204030204"/>
              </a:rPr>
              <a:t>(</a:t>
            </a:r>
            <a:r>
              <a:rPr sz="2300" b="1" dirty="0">
                <a:solidFill>
                  <a:srgbClr val="3366FF"/>
                </a:solidFill>
                <a:latin typeface="Calibri" panose="020F0502020204030204"/>
                <a:cs typeface="Calibri" panose="020F0502020204030204"/>
              </a:rPr>
              <a:t>RA</a:t>
            </a:r>
            <a:r>
              <a:rPr sz="2300" b="1" spc="-10" dirty="0">
                <a:solidFill>
                  <a:srgbClr val="3366FF"/>
                </a:solidFill>
                <a:latin typeface="Calibri" panose="020F0502020204030204"/>
                <a:cs typeface="Calibri" panose="020F0502020204030204"/>
              </a:rPr>
              <a:t>I</a:t>
            </a:r>
            <a:r>
              <a:rPr sz="2300" b="1" dirty="0">
                <a:solidFill>
                  <a:srgbClr val="3366FF"/>
                </a:solidFill>
                <a:latin typeface="Calibri" panose="020F0502020204030204"/>
                <a:cs typeface="Calibri" panose="020F0502020204030204"/>
              </a:rPr>
              <a:t>D</a:t>
            </a:r>
            <a:r>
              <a:rPr sz="2300" b="1" dirty="0">
                <a:solidFill>
                  <a:srgbClr val="3366FF"/>
                </a:solidFill>
                <a:latin typeface="Calibri" panose="020F0502020204030204"/>
                <a:cs typeface="Calibri" panose="020F0502020204030204"/>
              </a:rPr>
              <a:t>	</a:t>
            </a:r>
            <a:r>
              <a:rPr sz="2300" b="1" spc="-5" dirty="0">
                <a:solidFill>
                  <a:srgbClr val="3366FF"/>
                </a:solidFill>
                <a:latin typeface="Calibri" panose="020F0502020204030204"/>
                <a:cs typeface="Calibri" panose="020F0502020204030204"/>
              </a:rPr>
              <a:t>1</a:t>
            </a:r>
            <a:r>
              <a:rPr sz="2300" b="1" dirty="0">
                <a:solidFill>
                  <a:srgbClr val="3366FF"/>
                </a:solidFill>
                <a:latin typeface="Calibri" panose="020F0502020204030204"/>
                <a:cs typeface="Calibri" panose="020F0502020204030204"/>
              </a:rPr>
              <a:t>+</a:t>
            </a:r>
            <a:r>
              <a:rPr sz="2300" b="1" spc="-5" dirty="0">
                <a:solidFill>
                  <a:srgbClr val="3366FF"/>
                </a:solidFill>
                <a:latin typeface="Calibri" panose="020F0502020204030204"/>
                <a:cs typeface="Calibri" panose="020F0502020204030204"/>
              </a:rPr>
              <a:t>0</a:t>
            </a:r>
            <a:r>
              <a:rPr sz="2300" dirty="0">
                <a:latin typeface="Calibri" panose="020F0502020204030204"/>
                <a:cs typeface="Calibri" panose="020F0502020204030204"/>
              </a:rPr>
              <a:t>)</a:t>
            </a:r>
            <a:r>
              <a:rPr sz="2300" dirty="0">
                <a:latin typeface="Calibri" panose="020F0502020204030204"/>
                <a:cs typeface="Calibri" panose="020F0502020204030204"/>
              </a:rPr>
              <a:t>	</a:t>
            </a:r>
            <a:r>
              <a:rPr sz="2300" spc="-5" dirty="0">
                <a:latin typeface="Calibri" panose="020F0502020204030204"/>
                <a:cs typeface="Calibri" panose="020F0502020204030204"/>
              </a:rPr>
              <a:t>o</a:t>
            </a:r>
            <a:r>
              <a:rPr sz="2300" dirty="0">
                <a:latin typeface="Calibri" panose="020F0502020204030204"/>
                <a:cs typeface="Calibri" panose="020F0502020204030204"/>
              </a:rPr>
              <a:t>r</a:t>
            </a:r>
            <a:r>
              <a:rPr sz="2300" dirty="0">
                <a:latin typeface="Calibri" panose="020F0502020204030204"/>
                <a:cs typeface="Calibri" panose="020F0502020204030204"/>
              </a:rPr>
              <a:t>	</a:t>
            </a:r>
            <a:r>
              <a:rPr sz="2300" dirty="0">
                <a:latin typeface="Calibri" panose="020F0502020204030204"/>
                <a:cs typeface="Calibri" panose="020F0502020204030204"/>
              </a:rPr>
              <a:t>mir</a:t>
            </a:r>
            <a:r>
              <a:rPr sz="2300" spc="-30" dirty="0">
                <a:latin typeface="Calibri" panose="020F0502020204030204"/>
                <a:cs typeface="Calibri" panose="020F0502020204030204"/>
              </a:rPr>
              <a:t>r</a:t>
            </a:r>
            <a:r>
              <a:rPr sz="2300" spc="-5" dirty="0">
                <a:latin typeface="Calibri" panose="020F0502020204030204"/>
                <a:cs typeface="Calibri" panose="020F0502020204030204"/>
              </a:rPr>
              <a:t>o</a:t>
            </a:r>
            <a:r>
              <a:rPr sz="2300" spc="-40" dirty="0">
                <a:latin typeface="Calibri" panose="020F0502020204030204"/>
                <a:cs typeface="Calibri" panose="020F0502020204030204"/>
              </a:rPr>
              <a:t>r</a:t>
            </a:r>
            <a:r>
              <a:rPr sz="2300" dirty="0">
                <a:latin typeface="Calibri" panose="020F0502020204030204"/>
                <a:cs typeface="Calibri" panose="020F0502020204030204"/>
              </a:rPr>
              <a:t>ed</a:t>
            </a:r>
            <a:r>
              <a:rPr sz="2300" dirty="0">
                <a:latin typeface="Calibri" panose="020F0502020204030204"/>
                <a:cs typeface="Calibri" panose="020F0502020204030204"/>
              </a:rPr>
              <a:t>	</a:t>
            </a:r>
            <a:r>
              <a:rPr sz="2300" spc="-30" dirty="0">
                <a:latin typeface="Calibri" panose="020F0502020204030204"/>
                <a:cs typeface="Calibri" panose="020F0502020204030204"/>
              </a:rPr>
              <a:t>s</a:t>
            </a:r>
            <a:r>
              <a:rPr sz="2300" dirty="0">
                <a:latin typeface="Calibri" panose="020F0502020204030204"/>
                <a:cs typeface="Calibri" panose="020F0502020204030204"/>
              </a:rPr>
              <a:t>tripes</a:t>
            </a:r>
            <a:r>
              <a:rPr sz="2300" dirty="0">
                <a:latin typeface="Calibri" panose="020F0502020204030204"/>
                <a:cs typeface="Calibri" panose="020F0502020204030204"/>
              </a:rPr>
              <a:t>	</a:t>
            </a:r>
            <a:r>
              <a:rPr sz="2300" spc="-5" dirty="0">
                <a:latin typeface="Calibri" panose="020F0502020204030204"/>
                <a:cs typeface="Calibri" panose="020F0502020204030204"/>
              </a:rPr>
              <a:t>(</a:t>
            </a:r>
            <a:r>
              <a:rPr sz="2300" b="1" dirty="0">
                <a:solidFill>
                  <a:srgbClr val="3366FF"/>
                </a:solidFill>
                <a:latin typeface="Calibri" panose="020F0502020204030204"/>
                <a:cs typeface="Calibri" panose="020F0502020204030204"/>
              </a:rPr>
              <a:t>RA</a:t>
            </a:r>
            <a:r>
              <a:rPr sz="2300" b="1" spc="-10" dirty="0">
                <a:solidFill>
                  <a:srgbClr val="3366FF"/>
                </a:solidFill>
                <a:latin typeface="Calibri" panose="020F0502020204030204"/>
                <a:cs typeface="Calibri" panose="020F0502020204030204"/>
              </a:rPr>
              <a:t>I</a:t>
            </a:r>
            <a:r>
              <a:rPr sz="2300" b="1" dirty="0">
                <a:solidFill>
                  <a:srgbClr val="3366FF"/>
                </a:solidFill>
                <a:latin typeface="Calibri" panose="020F0502020204030204"/>
                <a:cs typeface="Calibri" panose="020F0502020204030204"/>
              </a:rPr>
              <a:t>D</a:t>
            </a:r>
            <a:r>
              <a:rPr sz="2300" b="1" dirty="0">
                <a:solidFill>
                  <a:srgbClr val="3366FF"/>
                </a:solidFill>
                <a:latin typeface="Calibri" panose="020F0502020204030204"/>
                <a:cs typeface="Calibri" panose="020F0502020204030204"/>
              </a:rPr>
              <a:t>	</a:t>
            </a:r>
            <a:r>
              <a:rPr sz="2300" b="1" spc="5" dirty="0">
                <a:solidFill>
                  <a:srgbClr val="3366FF"/>
                </a:solidFill>
                <a:latin typeface="Calibri" panose="020F0502020204030204"/>
                <a:cs typeface="Calibri" panose="020F0502020204030204"/>
              </a:rPr>
              <a:t>0</a:t>
            </a:r>
            <a:r>
              <a:rPr sz="2300" b="1" dirty="0">
                <a:solidFill>
                  <a:srgbClr val="3366FF"/>
                </a:solidFill>
                <a:latin typeface="Calibri" panose="020F0502020204030204"/>
                <a:cs typeface="Calibri" panose="020F0502020204030204"/>
              </a:rPr>
              <a:t>+</a:t>
            </a:r>
            <a:r>
              <a:rPr sz="2300" b="1" spc="-5" dirty="0">
                <a:solidFill>
                  <a:srgbClr val="3366FF"/>
                </a:solidFill>
                <a:latin typeface="Calibri" panose="020F0502020204030204"/>
                <a:cs typeface="Calibri" panose="020F0502020204030204"/>
              </a:rPr>
              <a:t>1</a:t>
            </a:r>
            <a:r>
              <a:rPr sz="2300" dirty="0">
                <a:latin typeface="Calibri" panose="020F0502020204030204"/>
                <a:cs typeface="Calibri" panose="020F0502020204030204"/>
              </a:rPr>
              <a:t>)  </a:t>
            </a:r>
            <a:r>
              <a:rPr sz="2300" spc="-10" dirty="0">
                <a:latin typeface="Calibri" panose="020F0502020204030204"/>
                <a:cs typeface="Calibri" panose="020F0502020204030204"/>
              </a:rPr>
              <a:t>provides</a:t>
            </a:r>
            <a:r>
              <a:rPr sz="2300" spc="-15" dirty="0">
                <a:latin typeface="Calibri" panose="020F0502020204030204"/>
                <a:cs typeface="Calibri" panose="020F0502020204030204"/>
              </a:rPr>
              <a:t> </a:t>
            </a:r>
            <a:r>
              <a:rPr sz="2300" spc="-5" dirty="0">
                <a:latin typeface="Calibri" panose="020F0502020204030204"/>
                <a:cs typeface="Calibri" panose="020F0502020204030204"/>
              </a:rPr>
              <a:t>high</a:t>
            </a:r>
            <a:r>
              <a:rPr sz="2300" spc="5" dirty="0">
                <a:latin typeface="Calibri" panose="020F0502020204030204"/>
                <a:cs typeface="Calibri" panose="020F0502020204030204"/>
              </a:rPr>
              <a:t> </a:t>
            </a:r>
            <a:r>
              <a:rPr sz="2300" spc="-5" dirty="0">
                <a:latin typeface="Calibri" panose="020F0502020204030204"/>
                <a:cs typeface="Calibri" panose="020F0502020204030204"/>
              </a:rPr>
              <a:t>performance </a:t>
            </a:r>
            <a:r>
              <a:rPr sz="2300" dirty="0">
                <a:latin typeface="Calibri" panose="020F0502020204030204"/>
                <a:cs typeface="Calibri" panose="020F0502020204030204"/>
              </a:rPr>
              <a:t>and</a:t>
            </a:r>
            <a:r>
              <a:rPr sz="2300" spc="10" dirty="0">
                <a:latin typeface="Calibri" panose="020F0502020204030204"/>
                <a:cs typeface="Calibri" panose="020F0502020204030204"/>
              </a:rPr>
              <a:t> </a:t>
            </a:r>
            <a:r>
              <a:rPr sz="2300" spc="-5" dirty="0">
                <a:latin typeface="Calibri" panose="020F0502020204030204"/>
                <a:cs typeface="Calibri" panose="020F0502020204030204"/>
              </a:rPr>
              <a:t>high</a:t>
            </a:r>
            <a:r>
              <a:rPr sz="2300" spc="10" dirty="0">
                <a:latin typeface="Calibri" panose="020F0502020204030204"/>
                <a:cs typeface="Calibri" panose="020F0502020204030204"/>
              </a:rPr>
              <a:t> </a:t>
            </a:r>
            <a:r>
              <a:rPr sz="2300" spc="-5" dirty="0">
                <a:latin typeface="Calibri" panose="020F0502020204030204"/>
                <a:cs typeface="Calibri" panose="020F0502020204030204"/>
              </a:rPr>
              <a:t>reliability</a:t>
            </a:r>
            <a:endParaRPr sz="2300">
              <a:latin typeface="Calibri" panose="020F0502020204030204"/>
              <a:cs typeface="Calibri" panose="020F0502020204030204"/>
            </a:endParaRPr>
          </a:p>
          <a:p>
            <a:pPr lvl="1">
              <a:lnSpc>
                <a:spcPct val="100000"/>
              </a:lnSpc>
              <a:spcBef>
                <a:spcPts val="35"/>
              </a:spcBef>
              <a:buChar char="–"/>
            </a:pPr>
            <a:endParaRPr sz="1900">
              <a:latin typeface="Calibri" panose="020F0502020204030204"/>
              <a:cs typeface="Calibri" panose="020F0502020204030204"/>
            </a:endParaRPr>
          </a:p>
          <a:p>
            <a:pPr marL="756285" lvl="1" indent="-287020">
              <a:lnSpc>
                <a:spcPct val="100000"/>
              </a:lnSpc>
              <a:buFont typeface="Arial MT"/>
              <a:buChar char="–"/>
              <a:tabLst>
                <a:tab pos="756920" algn="l"/>
                <a:tab pos="1633855" algn="l"/>
                <a:tab pos="3230245" algn="l"/>
                <a:tab pos="4168775" algn="l"/>
                <a:tab pos="5083810" algn="l"/>
                <a:tab pos="5528310" algn="l"/>
                <a:tab pos="5975350" algn="l"/>
                <a:tab pos="6433820" algn="l"/>
                <a:tab pos="7185025" algn="l"/>
                <a:tab pos="8072755" algn="l"/>
              </a:tabLst>
            </a:pPr>
            <a:r>
              <a:rPr sz="2300" b="1" dirty="0">
                <a:solidFill>
                  <a:srgbClr val="3366FF"/>
                </a:solidFill>
                <a:latin typeface="Calibri" panose="020F0502020204030204"/>
                <a:cs typeface="Calibri" panose="020F0502020204030204"/>
              </a:rPr>
              <a:t>Blo</a:t>
            </a:r>
            <a:r>
              <a:rPr sz="2300" b="1" spc="-10" dirty="0">
                <a:solidFill>
                  <a:srgbClr val="3366FF"/>
                </a:solidFill>
                <a:latin typeface="Calibri" panose="020F0502020204030204"/>
                <a:cs typeface="Calibri" panose="020F0502020204030204"/>
              </a:rPr>
              <a:t>c</a:t>
            </a:r>
            <a:r>
              <a:rPr sz="2300" b="1" dirty="0">
                <a:solidFill>
                  <a:srgbClr val="3366FF"/>
                </a:solidFill>
                <a:latin typeface="Calibri" panose="020F0502020204030204"/>
                <a:cs typeface="Calibri" panose="020F0502020204030204"/>
              </a:rPr>
              <a:t>k</a:t>
            </a:r>
            <a:r>
              <a:rPr sz="2300" b="1" dirty="0">
                <a:solidFill>
                  <a:srgbClr val="3366FF"/>
                </a:solidFill>
                <a:latin typeface="Calibri" panose="020F0502020204030204"/>
                <a:cs typeface="Calibri" panose="020F0502020204030204"/>
              </a:rPr>
              <a:t>	</a:t>
            </a:r>
            <a:r>
              <a:rPr sz="2300" b="1" dirty="0">
                <a:solidFill>
                  <a:srgbClr val="3366FF"/>
                </a:solidFill>
                <a:latin typeface="Calibri" panose="020F0502020204030204"/>
                <a:cs typeface="Calibri" panose="020F0502020204030204"/>
              </a:rPr>
              <a:t>i</a:t>
            </a:r>
            <a:r>
              <a:rPr sz="2300" b="1" spc="-30" dirty="0">
                <a:solidFill>
                  <a:srgbClr val="3366FF"/>
                </a:solidFill>
                <a:latin typeface="Calibri" panose="020F0502020204030204"/>
                <a:cs typeface="Calibri" panose="020F0502020204030204"/>
              </a:rPr>
              <a:t>n</a:t>
            </a:r>
            <a:r>
              <a:rPr sz="2300" b="1" spc="-20" dirty="0">
                <a:solidFill>
                  <a:srgbClr val="3366FF"/>
                </a:solidFill>
                <a:latin typeface="Calibri" panose="020F0502020204030204"/>
                <a:cs typeface="Calibri" panose="020F0502020204030204"/>
              </a:rPr>
              <a:t>t</a:t>
            </a:r>
            <a:r>
              <a:rPr sz="2300" b="1" spc="-5" dirty="0">
                <a:solidFill>
                  <a:srgbClr val="3366FF"/>
                </a:solidFill>
                <a:latin typeface="Calibri" panose="020F0502020204030204"/>
                <a:cs typeface="Calibri" panose="020F0502020204030204"/>
              </a:rPr>
              <a:t>e</a:t>
            </a:r>
            <a:r>
              <a:rPr sz="2300" b="1" spc="-15" dirty="0">
                <a:solidFill>
                  <a:srgbClr val="3366FF"/>
                </a:solidFill>
                <a:latin typeface="Calibri" panose="020F0502020204030204"/>
                <a:cs typeface="Calibri" panose="020F0502020204030204"/>
              </a:rPr>
              <a:t>r</a:t>
            </a:r>
            <a:r>
              <a:rPr sz="2300" b="1" spc="-20" dirty="0">
                <a:solidFill>
                  <a:srgbClr val="3366FF"/>
                </a:solidFill>
                <a:latin typeface="Calibri" panose="020F0502020204030204"/>
                <a:cs typeface="Calibri" panose="020F0502020204030204"/>
              </a:rPr>
              <a:t>l</a:t>
            </a:r>
            <a:r>
              <a:rPr sz="2300" b="1" spc="-5" dirty="0">
                <a:solidFill>
                  <a:srgbClr val="3366FF"/>
                </a:solidFill>
                <a:latin typeface="Calibri" panose="020F0502020204030204"/>
                <a:cs typeface="Calibri" panose="020F0502020204030204"/>
              </a:rPr>
              <a:t>e</a:t>
            </a:r>
            <a:r>
              <a:rPr sz="2300" b="1" spc="-35" dirty="0">
                <a:solidFill>
                  <a:srgbClr val="3366FF"/>
                </a:solidFill>
                <a:latin typeface="Calibri" panose="020F0502020204030204"/>
                <a:cs typeface="Calibri" panose="020F0502020204030204"/>
              </a:rPr>
              <a:t>a</a:t>
            </a:r>
            <a:r>
              <a:rPr sz="2300" b="1" spc="-25" dirty="0">
                <a:solidFill>
                  <a:srgbClr val="3366FF"/>
                </a:solidFill>
                <a:latin typeface="Calibri" panose="020F0502020204030204"/>
                <a:cs typeface="Calibri" panose="020F0502020204030204"/>
              </a:rPr>
              <a:t>v</a:t>
            </a:r>
            <a:r>
              <a:rPr sz="2300" b="1" spc="-5" dirty="0">
                <a:solidFill>
                  <a:srgbClr val="3366FF"/>
                </a:solidFill>
                <a:latin typeface="Calibri" panose="020F0502020204030204"/>
                <a:cs typeface="Calibri" panose="020F0502020204030204"/>
              </a:rPr>
              <a:t>e</a:t>
            </a:r>
            <a:r>
              <a:rPr sz="2300" b="1" dirty="0">
                <a:solidFill>
                  <a:srgbClr val="3366FF"/>
                </a:solidFill>
                <a:latin typeface="Calibri" panose="020F0502020204030204"/>
                <a:cs typeface="Calibri" panose="020F0502020204030204"/>
              </a:rPr>
              <a:t>d</a:t>
            </a:r>
            <a:r>
              <a:rPr sz="2300" b="1" dirty="0">
                <a:solidFill>
                  <a:srgbClr val="3366FF"/>
                </a:solidFill>
                <a:latin typeface="Calibri" panose="020F0502020204030204"/>
                <a:cs typeface="Calibri" panose="020F0502020204030204"/>
              </a:rPr>
              <a:t>	</a:t>
            </a:r>
            <a:r>
              <a:rPr sz="2300" b="1" dirty="0">
                <a:solidFill>
                  <a:srgbClr val="3366FF"/>
                </a:solidFill>
                <a:latin typeface="Calibri" panose="020F0502020204030204"/>
                <a:cs typeface="Calibri" panose="020F0502020204030204"/>
              </a:rPr>
              <a:t>par</a:t>
            </a:r>
            <a:r>
              <a:rPr sz="2300" b="1" spc="-10" dirty="0">
                <a:solidFill>
                  <a:srgbClr val="3366FF"/>
                </a:solidFill>
                <a:latin typeface="Calibri" panose="020F0502020204030204"/>
                <a:cs typeface="Calibri" panose="020F0502020204030204"/>
              </a:rPr>
              <a:t>it</a:t>
            </a:r>
            <a:r>
              <a:rPr sz="2300" b="1" dirty="0">
                <a:solidFill>
                  <a:srgbClr val="3366FF"/>
                </a:solidFill>
                <a:latin typeface="Calibri" panose="020F0502020204030204"/>
                <a:cs typeface="Calibri" panose="020F0502020204030204"/>
              </a:rPr>
              <a:t>y</a:t>
            </a:r>
            <a:r>
              <a:rPr sz="2300" b="1" dirty="0">
                <a:solidFill>
                  <a:srgbClr val="3366FF"/>
                </a:solidFill>
                <a:latin typeface="Calibri" panose="020F0502020204030204"/>
                <a:cs typeface="Calibri" panose="020F0502020204030204"/>
              </a:rPr>
              <a:t>	</a:t>
            </a:r>
            <a:r>
              <a:rPr sz="2300" spc="-5" dirty="0">
                <a:latin typeface="Calibri" panose="020F0502020204030204"/>
                <a:cs typeface="Calibri" panose="020F0502020204030204"/>
              </a:rPr>
              <a:t>(</a:t>
            </a:r>
            <a:r>
              <a:rPr sz="2300" b="1" dirty="0">
                <a:solidFill>
                  <a:srgbClr val="3366FF"/>
                </a:solidFill>
                <a:latin typeface="Calibri" panose="020F0502020204030204"/>
                <a:cs typeface="Calibri" panose="020F0502020204030204"/>
              </a:rPr>
              <a:t>R</a:t>
            </a:r>
            <a:r>
              <a:rPr sz="2300" b="1" spc="-10" dirty="0">
                <a:solidFill>
                  <a:srgbClr val="3366FF"/>
                </a:solidFill>
                <a:latin typeface="Calibri" panose="020F0502020204030204"/>
                <a:cs typeface="Calibri" panose="020F0502020204030204"/>
              </a:rPr>
              <a:t>A</a:t>
            </a:r>
            <a:r>
              <a:rPr sz="2300" b="1" dirty="0">
                <a:solidFill>
                  <a:srgbClr val="3366FF"/>
                </a:solidFill>
                <a:latin typeface="Calibri" panose="020F0502020204030204"/>
                <a:cs typeface="Calibri" panose="020F0502020204030204"/>
              </a:rPr>
              <a:t>ID</a:t>
            </a:r>
            <a:r>
              <a:rPr sz="2300" b="1" dirty="0">
                <a:solidFill>
                  <a:srgbClr val="3366FF"/>
                </a:solidFill>
                <a:latin typeface="Calibri" panose="020F0502020204030204"/>
                <a:cs typeface="Calibri" panose="020F0502020204030204"/>
              </a:rPr>
              <a:t>	</a:t>
            </a:r>
            <a:r>
              <a:rPr sz="2300" b="1" spc="-5" dirty="0">
                <a:solidFill>
                  <a:srgbClr val="3366FF"/>
                </a:solidFill>
                <a:latin typeface="Calibri" panose="020F0502020204030204"/>
                <a:cs typeface="Calibri" panose="020F0502020204030204"/>
              </a:rPr>
              <a:t>4</a:t>
            </a:r>
            <a:r>
              <a:rPr sz="2300" b="1" dirty="0">
                <a:solidFill>
                  <a:srgbClr val="3366FF"/>
                </a:solidFill>
                <a:latin typeface="Calibri" panose="020F0502020204030204"/>
                <a:cs typeface="Calibri" panose="020F0502020204030204"/>
              </a:rPr>
              <a:t>,</a:t>
            </a:r>
            <a:r>
              <a:rPr sz="2300" b="1" dirty="0">
                <a:solidFill>
                  <a:srgbClr val="3366FF"/>
                </a:solidFill>
                <a:latin typeface="Calibri" panose="020F0502020204030204"/>
                <a:cs typeface="Calibri" panose="020F0502020204030204"/>
              </a:rPr>
              <a:t>	</a:t>
            </a:r>
            <a:r>
              <a:rPr sz="2300" b="1" spc="-5" dirty="0">
                <a:solidFill>
                  <a:srgbClr val="3366FF"/>
                </a:solidFill>
                <a:latin typeface="Calibri" panose="020F0502020204030204"/>
                <a:cs typeface="Calibri" panose="020F0502020204030204"/>
              </a:rPr>
              <a:t>5</a:t>
            </a:r>
            <a:r>
              <a:rPr sz="2300" b="1" dirty="0">
                <a:solidFill>
                  <a:srgbClr val="3366FF"/>
                </a:solidFill>
                <a:latin typeface="Calibri" panose="020F0502020204030204"/>
                <a:cs typeface="Calibri" panose="020F0502020204030204"/>
              </a:rPr>
              <a:t>,</a:t>
            </a:r>
            <a:r>
              <a:rPr sz="2300" b="1" dirty="0">
                <a:solidFill>
                  <a:srgbClr val="3366FF"/>
                </a:solidFill>
                <a:latin typeface="Calibri" panose="020F0502020204030204"/>
                <a:cs typeface="Calibri" panose="020F0502020204030204"/>
              </a:rPr>
              <a:t>	</a:t>
            </a:r>
            <a:r>
              <a:rPr sz="2300" b="1" spc="-5" dirty="0">
                <a:solidFill>
                  <a:srgbClr val="3366FF"/>
                </a:solidFill>
                <a:latin typeface="Calibri" panose="020F0502020204030204"/>
                <a:cs typeface="Calibri" panose="020F0502020204030204"/>
              </a:rPr>
              <a:t>6</a:t>
            </a:r>
            <a:r>
              <a:rPr sz="2300" dirty="0">
                <a:latin typeface="Calibri" panose="020F0502020204030204"/>
                <a:cs typeface="Calibri" panose="020F0502020204030204"/>
              </a:rPr>
              <a:t>)</a:t>
            </a:r>
            <a:r>
              <a:rPr sz="2300" dirty="0">
                <a:latin typeface="Calibri" panose="020F0502020204030204"/>
                <a:cs typeface="Calibri" panose="020F0502020204030204"/>
              </a:rPr>
              <a:t>	</a:t>
            </a:r>
            <a:r>
              <a:rPr sz="2300" spc="-5" dirty="0">
                <a:latin typeface="Calibri" panose="020F0502020204030204"/>
                <a:cs typeface="Calibri" panose="020F0502020204030204"/>
              </a:rPr>
              <a:t>use</a:t>
            </a:r>
            <a:r>
              <a:rPr sz="2300" dirty="0">
                <a:latin typeface="Calibri" panose="020F0502020204030204"/>
                <a:cs typeface="Calibri" panose="020F0502020204030204"/>
              </a:rPr>
              <a:t>s</a:t>
            </a:r>
            <a:r>
              <a:rPr sz="2300" dirty="0">
                <a:latin typeface="Calibri" panose="020F0502020204030204"/>
                <a:cs typeface="Calibri" panose="020F0502020204030204"/>
              </a:rPr>
              <a:t>	</a:t>
            </a:r>
            <a:r>
              <a:rPr sz="2300" dirty="0">
                <a:latin typeface="Calibri" panose="020F0502020204030204"/>
                <a:cs typeface="Calibri" panose="020F0502020204030204"/>
              </a:rPr>
              <a:t>mu</a:t>
            </a:r>
            <a:r>
              <a:rPr sz="2300" spc="-10" dirty="0">
                <a:latin typeface="Calibri" panose="020F0502020204030204"/>
                <a:cs typeface="Calibri" panose="020F0502020204030204"/>
              </a:rPr>
              <a:t>c</a:t>
            </a:r>
            <a:r>
              <a:rPr sz="2300" dirty="0">
                <a:latin typeface="Calibri" panose="020F0502020204030204"/>
                <a:cs typeface="Calibri" panose="020F0502020204030204"/>
              </a:rPr>
              <a:t>h</a:t>
            </a:r>
            <a:r>
              <a:rPr sz="2300" dirty="0">
                <a:latin typeface="Calibri" panose="020F0502020204030204"/>
                <a:cs typeface="Calibri" panose="020F0502020204030204"/>
              </a:rPr>
              <a:t>	</a:t>
            </a:r>
            <a:r>
              <a:rPr sz="2300" dirty="0">
                <a:latin typeface="Calibri" panose="020F0502020204030204"/>
                <a:cs typeface="Calibri" panose="020F0502020204030204"/>
              </a:rPr>
              <a:t>le</a:t>
            </a:r>
            <a:r>
              <a:rPr sz="2300" spc="10" dirty="0">
                <a:latin typeface="Calibri" panose="020F0502020204030204"/>
                <a:cs typeface="Calibri" panose="020F0502020204030204"/>
              </a:rPr>
              <a:t>s</a:t>
            </a:r>
            <a:r>
              <a:rPr sz="2300" dirty="0">
                <a:latin typeface="Calibri" panose="020F0502020204030204"/>
                <a:cs typeface="Calibri" panose="020F0502020204030204"/>
              </a:rPr>
              <a:t>s</a:t>
            </a:r>
            <a:endParaRPr sz="2300">
              <a:latin typeface="Calibri" panose="020F0502020204030204"/>
              <a:cs typeface="Calibri" panose="020F0502020204030204"/>
            </a:endParaRPr>
          </a:p>
          <a:p>
            <a:pPr marL="756285">
              <a:lnSpc>
                <a:spcPct val="100000"/>
              </a:lnSpc>
            </a:pPr>
            <a:r>
              <a:rPr sz="2300" spc="-5" dirty="0">
                <a:latin typeface="Calibri" panose="020F0502020204030204"/>
                <a:cs typeface="Calibri" panose="020F0502020204030204"/>
              </a:rPr>
              <a:t>redundancy</a:t>
            </a:r>
            <a:endParaRPr sz="2300">
              <a:latin typeface="Calibri" panose="020F0502020204030204"/>
              <a:cs typeface="Calibri" panose="020F050202020403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198914"/>
            <a:ext cx="10972800" cy="565785"/>
          </a:xfrm>
          <a:prstGeom prst="rect">
            <a:avLst/>
          </a:prstGeom>
        </p:spPr>
        <p:txBody>
          <a:bodyPr vert="horz" wrap="square" lIns="0" tIns="12065" rIns="0" bIns="0" rtlCol="0">
            <a:spAutoFit/>
          </a:bodyPr>
          <a:lstStyle/>
          <a:p>
            <a:pPr marL="13335">
              <a:lnSpc>
                <a:spcPct val="100000"/>
              </a:lnSpc>
              <a:spcBef>
                <a:spcPts val="95"/>
              </a:spcBef>
            </a:pPr>
            <a:r>
              <a:rPr spc="-5" dirty="0"/>
              <a:t>RAID</a:t>
            </a:r>
            <a:r>
              <a:rPr spc="-85" dirty="0"/>
              <a:t> </a:t>
            </a:r>
            <a:r>
              <a:rPr spc="-10" dirty="0"/>
              <a:t>Levels</a:t>
            </a:r>
            <a:endParaRPr spc="-10" dirty="0"/>
          </a:p>
        </p:txBody>
      </p:sp>
      <p:pic>
        <p:nvPicPr>
          <p:cNvPr id="3" name="object 3"/>
          <p:cNvPicPr/>
          <p:nvPr/>
        </p:nvPicPr>
        <p:blipFill>
          <a:blip r:embed="rId1" cstate="print"/>
          <a:stretch>
            <a:fillRect/>
          </a:stretch>
        </p:blipFill>
        <p:spPr>
          <a:xfrm>
            <a:off x="3998976" y="761998"/>
            <a:ext cx="3609975" cy="6011971"/>
          </a:xfrm>
          <a:prstGeom prst="rect">
            <a:avLst/>
          </a:prstGeom>
        </p:spPr>
      </p:pic>
      <p:sp>
        <p:nvSpPr>
          <p:cNvPr id="4" name="object 4"/>
          <p:cNvSpPr txBox="1">
            <a:spLocks noGrp="1"/>
          </p:cNvSpPr>
          <p:nvPr>
            <p:ph type="ftr" sz="quarter" idx="5"/>
          </p:nvPr>
        </p:nvSpPr>
        <p:spPr>
          <a:xfrm>
            <a:off x="4165600" y="6245225"/>
            <a:ext cx="3860800" cy="158750"/>
          </a:xfrm>
          <a:prstGeom prst="rect">
            <a:avLst/>
          </a:prstGeom>
        </p:spPr>
        <p:txBody>
          <a:bodyPr vert="horz" wrap="square" lIns="0" tIns="0" rIns="0" bIns="0" rtlCol="0">
            <a:spAutoFit/>
          </a:bodyPr>
          <a:lstStyle/>
          <a:p>
            <a:pPr marL="12700">
              <a:lnSpc>
                <a:spcPts val="1240"/>
              </a:lnSpc>
            </a:pPr>
            <a:r>
              <a:rPr spc="-5" dirty="0"/>
              <a:t>Prepared</a:t>
            </a:r>
            <a:r>
              <a:rPr spc="-65" dirty="0"/>
              <a:t> </a:t>
            </a:r>
            <a:r>
              <a:rPr spc="-10" dirty="0"/>
              <a:t>By:</a:t>
            </a:r>
            <a:r>
              <a:rPr spc="-15" dirty="0"/>
              <a:t> </a:t>
            </a:r>
            <a:r>
              <a:rPr spc="-5" dirty="0"/>
              <a:t>Kaushik</a:t>
            </a:r>
            <a:r>
              <a:rPr spc="-20" dirty="0"/>
              <a:t> </a:t>
            </a:r>
            <a:r>
              <a:rPr spc="-10" dirty="0"/>
              <a:t>Vaghani</a:t>
            </a:r>
            <a:endParaRPr spc="-1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pic>
        <p:nvPicPr>
          <p:cNvPr id="4" name="Content Placeholder 3"/>
          <p:cNvPicPr>
            <a:picLocks noChangeAspect="1"/>
          </p:cNvPicPr>
          <p:nvPr>
            <p:ph sz="half" idx="1"/>
          </p:nvPr>
        </p:nvPicPr>
        <p:blipFill>
          <a:blip r:embed="rId1"/>
          <a:stretch>
            <a:fillRect/>
          </a:stretch>
        </p:blipFill>
        <p:spPr>
          <a:xfrm>
            <a:off x="528320" y="1482725"/>
            <a:ext cx="5922010" cy="4259580"/>
          </a:xfrm>
          <a:prstGeom prst="rect">
            <a:avLst/>
          </a:prstGeom>
        </p:spPr>
      </p:pic>
      <p:pic>
        <p:nvPicPr>
          <p:cNvPr id="5" name="Content Placeholder 4"/>
          <p:cNvPicPr>
            <a:picLocks noChangeAspect="1"/>
          </p:cNvPicPr>
          <p:nvPr>
            <p:ph sz="half" idx="2"/>
          </p:nvPr>
        </p:nvPicPr>
        <p:blipFill>
          <a:blip r:embed="rId2"/>
          <a:stretch>
            <a:fillRect/>
          </a:stretch>
        </p:blipFill>
        <p:spPr>
          <a:xfrm>
            <a:off x="6822440" y="1482725"/>
            <a:ext cx="4907280" cy="4335780"/>
          </a:xfrm>
          <a:prstGeom prst="rect">
            <a:avLst/>
          </a:prstGeom>
        </p:spPr>
      </p:pic>
      <p:pic>
        <p:nvPicPr>
          <p:cNvPr id="7" name="Picture 6"/>
          <p:cNvPicPr>
            <a:picLocks noChangeAspect="1"/>
          </p:cNvPicPr>
          <p:nvPr/>
        </p:nvPicPr>
        <p:blipFill>
          <a:blip r:embed="rId3"/>
          <a:stretch>
            <a:fillRect/>
          </a:stretch>
        </p:blipFill>
        <p:spPr>
          <a:xfrm>
            <a:off x="4994275" y="92075"/>
            <a:ext cx="2590800" cy="14173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pic>
        <p:nvPicPr>
          <p:cNvPr id="4" name="Content Placeholder 3"/>
          <p:cNvPicPr>
            <a:picLocks noChangeAspect="1"/>
          </p:cNvPicPr>
          <p:nvPr>
            <p:ph sz="half" idx="1"/>
          </p:nvPr>
        </p:nvPicPr>
        <p:blipFill>
          <a:blip r:embed="rId1"/>
          <a:stretch>
            <a:fillRect/>
          </a:stretch>
        </p:blipFill>
        <p:spPr>
          <a:xfrm>
            <a:off x="854075" y="878205"/>
            <a:ext cx="9712960" cy="49320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663690" y="1356995"/>
            <a:ext cx="4831080" cy="4587240"/>
          </a:xfrm>
          <a:prstGeom prst="rect">
            <a:avLst/>
          </a:prstGeom>
        </p:spPr>
      </p:pic>
      <p:pic>
        <p:nvPicPr>
          <p:cNvPr id="5" name="Content Placeholder 4"/>
          <p:cNvPicPr>
            <a:picLocks noChangeAspect="1"/>
          </p:cNvPicPr>
          <p:nvPr>
            <p:ph sz="half" idx="2"/>
          </p:nvPr>
        </p:nvPicPr>
        <p:blipFill>
          <a:blip r:embed="rId2"/>
          <a:stretch>
            <a:fillRect/>
          </a:stretch>
        </p:blipFill>
        <p:spPr>
          <a:xfrm>
            <a:off x="1435100" y="1488440"/>
            <a:ext cx="4213860" cy="4191000"/>
          </a:xfrm>
          <a:prstGeom prst="rect">
            <a:avLst/>
          </a:prstGeom>
        </p:spPr>
      </p:pic>
      <p:pic>
        <p:nvPicPr>
          <p:cNvPr id="6" name="Picture 5"/>
          <p:cNvPicPr>
            <a:picLocks noChangeAspect="1"/>
          </p:cNvPicPr>
          <p:nvPr/>
        </p:nvPicPr>
        <p:blipFill>
          <a:blip r:embed="rId3"/>
          <a:stretch>
            <a:fillRect/>
          </a:stretch>
        </p:blipFill>
        <p:spPr>
          <a:xfrm>
            <a:off x="4872355" y="447675"/>
            <a:ext cx="2895600" cy="9753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2251075" y="1928495"/>
            <a:ext cx="8595995" cy="4111625"/>
          </a:xfrm>
          <a:prstGeom prst="rect">
            <a:avLst/>
          </a:prstGeom>
        </p:spPr>
      </p:pic>
      <p:sp>
        <p:nvSpPr>
          <p:cNvPr id="5" name="Text Box 4"/>
          <p:cNvSpPr txBox="1"/>
          <p:nvPr/>
        </p:nvSpPr>
        <p:spPr>
          <a:xfrm>
            <a:off x="3871595" y="1560195"/>
            <a:ext cx="4132580" cy="368300"/>
          </a:xfrm>
          <a:prstGeom prst="rect">
            <a:avLst/>
          </a:prstGeom>
          <a:noFill/>
        </p:spPr>
        <p:txBody>
          <a:bodyPr wrap="none" rtlCol="0">
            <a:spAutoFit/>
          </a:bodyPr>
          <a:p>
            <a:pPr algn="r"/>
            <a:r>
              <a:rPr lang="en-US"/>
              <a:t>Note :Raid 2,3,4 is out dated not in use</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pic>
        <p:nvPicPr>
          <p:cNvPr id="4" name="Content Placeholder 3"/>
          <p:cNvPicPr>
            <a:picLocks noChangeAspect="1"/>
          </p:cNvPicPr>
          <p:nvPr>
            <p:ph sz="half" idx="1"/>
          </p:nvPr>
        </p:nvPicPr>
        <p:blipFill>
          <a:blip r:embed="rId1"/>
          <a:stretch>
            <a:fillRect/>
          </a:stretch>
        </p:blipFill>
        <p:spPr>
          <a:xfrm>
            <a:off x="711200" y="773430"/>
            <a:ext cx="8583295" cy="4343400"/>
          </a:xfrm>
          <a:prstGeom prst="rect">
            <a:avLst/>
          </a:prstGeom>
        </p:spPr>
      </p:pic>
      <p:pic>
        <p:nvPicPr>
          <p:cNvPr id="5" name="Content Placeholder 4"/>
          <p:cNvPicPr>
            <a:picLocks noChangeAspect="1"/>
          </p:cNvPicPr>
          <p:nvPr>
            <p:ph sz="half" idx="2"/>
          </p:nvPr>
        </p:nvPicPr>
        <p:blipFill>
          <a:blip r:embed="rId2"/>
          <a:stretch>
            <a:fillRect/>
          </a:stretch>
        </p:blipFill>
        <p:spPr>
          <a:xfrm>
            <a:off x="8618220" y="4526280"/>
            <a:ext cx="2697480" cy="18745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2544445" y="1562735"/>
            <a:ext cx="7101840" cy="41757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pic>
        <p:nvPicPr>
          <p:cNvPr id="4" name="Content Placeholder 3"/>
          <p:cNvPicPr>
            <a:picLocks noChangeAspect="1"/>
          </p:cNvPicPr>
          <p:nvPr>
            <p:ph sz="half" idx="1"/>
          </p:nvPr>
        </p:nvPicPr>
        <p:blipFill>
          <a:blip r:embed="rId1"/>
          <a:stretch>
            <a:fillRect/>
          </a:stretch>
        </p:blipFill>
        <p:spPr>
          <a:xfrm>
            <a:off x="354965" y="610235"/>
            <a:ext cx="7574915" cy="4140200"/>
          </a:xfrm>
          <a:prstGeom prst="rect">
            <a:avLst/>
          </a:prstGeom>
        </p:spPr>
      </p:pic>
      <p:pic>
        <p:nvPicPr>
          <p:cNvPr id="5" name="Content Placeholder 4"/>
          <p:cNvPicPr>
            <a:picLocks noChangeAspect="1"/>
          </p:cNvPicPr>
          <p:nvPr>
            <p:ph sz="half" idx="2"/>
          </p:nvPr>
        </p:nvPicPr>
        <p:blipFill>
          <a:blip r:embed="rId2"/>
          <a:stretch>
            <a:fillRect/>
          </a:stretch>
        </p:blipFill>
        <p:spPr>
          <a:xfrm>
            <a:off x="8046720" y="2196465"/>
            <a:ext cx="2948940" cy="40081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pic>
        <p:nvPicPr>
          <p:cNvPr id="4" name="Content Placeholder 3"/>
          <p:cNvPicPr>
            <a:picLocks noChangeAspect="1"/>
          </p:cNvPicPr>
          <p:nvPr>
            <p:ph sz="half" idx="1"/>
          </p:nvPr>
        </p:nvPicPr>
        <p:blipFill>
          <a:blip r:embed="rId1"/>
          <a:stretch>
            <a:fillRect/>
          </a:stretch>
        </p:blipFill>
        <p:spPr>
          <a:xfrm>
            <a:off x="0" y="190500"/>
            <a:ext cx="7726680" cy="5055870"/>
          </a:xfrm>
          <a:prstGeom prst="rect">
            <a:avLst/>
          </a:prstGeom>
        </p:spPr>
      </p:pic>
      <p:pic>
        <p:nvPicPr>
          <p:cNvPr id="5" name="Content Placeholder 4"/>
          <p:cNvPicPr>
            <a:picLocks noChangeAspect="1"/>
          </p:cNvPicPr>
          <p:nvPr>
            <p:ph sz="half" idx="2"/>
          </p:nvPr>
        </p:nvPicPr>
        <p:blipFill>
          <a:blip r:embed="rId2"/>
          <a:stretch>
            <a:fillRect/>
          </a:stretch>
        </p:blipFill>
        <p:spPr>
          <a:xfrm>
            <a:off x="8110220" y="3437255"/>
            <a:ext cx="3208020" cy="3238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Magnetic Disk Structure</a:t>
            </a:r>
            <a:endParaRPr lang="en-US"/>
          </a:p>
        </p:txBody>
      </p:sp>
      <p:sp>
        <p:nvSpPr>
          <p:cNvPr id="3" name="Content Placeholder 2"/>
          <p:cNvSpPr>
            <a:spLocks noGrp="1"/>
          </p:cNvSpPr>
          <p:nvPr>
            <p:ph sz="half" idx="1"/>
          </p:nvPr>
        </p:nvSpPr>
        <p:spPr/>
        <p:txBody>
          <a:bodyPr/>
          <a:p>
            <a:r>
              <a:rPr lang="en-US" sz="1800"/>
              <a:t>In modern computers, most of the secondary storage is in the form of magnetic disks. Hence, knowing the structure of a magnetic disk is necessary to understand how the data in the disk is accessed by the computer.</a:t>
            </a:r>
            <a:endParaRPr lang="en-US" sz="1800"/>
          </a:p>
          <a:p>
            <a:r>
              <a:rPr lang="en-US" sz="1800"/>
              <a:t>In computers the secondary storage typically is formed of stacked up magnetic disks on the top of one another.</a:t>
            </a:r>
            <a:endParaRPr lang="en-US" sz="1800"/>
          </a:p>
          <a:p>
            <a:r>
              <a:rPr lang="en-US" sz="1800"/>
              <a:t>One single unit of such disk is called platter.A single unit of secondary storage device like HDD may have 100-200 such platters stacked up on one another.</a:t>
            </a:r>
            <a:endParaRPr lang="en-US" sz="1800"/>
          </a:p>
          <a:p>
            <a:r>
              <a:rPr lang="en-US" sz="1800"/>
              <a:t>Each platter is divided into circular shaped tracks.</a:t>
            </a:r>
            <a:endParaRPr lang="en-US" sz="1800"/>
          </a:p>
        </p:txBody>
      </p:sp>
      <p:pic>
        <p:nvPicPr>
          <p:cNvPr id="4" name="Content Placeholder 3"/>
          <p:cNvPicPr>
            <a:picLocks noChangeAspect="1"/>
          </p:cNvPicPr>
          <p:nvPr>
            <p:ph sz="half" idx="2"/>
          </p:nvPr>
        </p:nvPicPr>
        <p:blipFill>
          <a:blip r:embed="rId1"/>
          <a:stretch>
            <a:fillRect/>
          </a:stretch>
        </p:blipFill>
        <p:spPr>
          <a:xfrm>
            <a:off x="5994400" y="1332865"/>
            <a:ext cx="5944235" cy="479488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2792095" y="1597025"/>
            <a:ext cx="6606540" cy="410718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245870" y="930910"/>
            <a:ext cx="9747885" cy="48069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3268345" y="1539875"/>
            <a:ext cx="5654040" cy="422148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768985" y="1237615"/>
            <a:ext cx="10081895" cy="43008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2769235" y="1299845"/>
            <a:ext cx="6652260" cy="470154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2792095" y="1376045"/>
            <a:ext cx="6606540" cy="454914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Conclusion</a:t>
            </a:r>
            <a:endParaRPr lang="en-US"/>
          </a:p>
        </p:txBody>
      </p:sp>
      <p:sp>
        <p:nvSpPr>
          <p:cNvPr id="3" name="Content Placeholder 2"/>
          <p:cNvSpPr>
            <a:spLocks noGrp="1"/>
          </p:cNvSpPr>
          <p:nvPr>
            <p:ph idx="1"/>
          </p:nvPr>
        </p:nvSpPr>
        <p:spPr/>
        <p:txBody>
          <a:bodyPr/>
          <a:p>
            <a:r>
              <a:rPr lang="en-US"/>
              <a:t>Raid 0 Data stripping</a:t>
            </a:r>
            <a:endParaRPr lang="en-US"/>
          </a:p>
          <a:p>
            <a:r>
              <a:rPr lang="en-US">
                <a:sym typeface="+mn-ea"/>
              </a:rPr>
              <a:t>Raid 1 Data mirroring</a:t>
            </a:r>
            <a:endParaRPr lang="en-US">
              <a:sym typeface="+mn-ea"/>
            </a:endParaRPr>
          </a:p>
          <a:p>
            <a:r>
              <a:rPr lang="en-US">
                <a:sym typeface="+mn-ea"/>
              </a:rPr>
              <a:t>Raid 2 Bit level </a:t>
            </a:r>
            <a:r>
              <a:rPr lang="en-US">
                <a:sym typeface="+mn-ea"/>
              </a:rPr>
              <a:t> Data stripping + Parity</a:t>
            </a:r>
            <a:endParaRPr lang="en-US">
              <a:sym typeface="+mn-ea"/>
            </a:endParaRPr>
          </a:p>
          <a:p>
            <a:r>
              <a:rPr lang="en-US">
                <a:sym typeface="+mn-ea"/>
              </a:rPr>
              <a:t>Raid 3 </a:t>
            </a:r>
            <a:r>
              <a:rPr lang="en-US">
                <a:sym typeface="+mn-ea"/>
              </a:rPr>
              <a:t>Byte level  Data stripping + Parity</a:t>
            </a:r>
            <a:endParaRPr lang="en-US">
              <a:sym typeface="+mn-ea"/>
            </a:endParaRPr>
          </a:p>
          <a:p>
            <a:r>
              <a:rPr lang="en-US">
                <a:sym typeface="+mn-ea"/>
              </a:rPr>
              <a:t>Raid 4 </a:t>
            </a:r>
            <a:r>
              <a:rPr lang="en-US">
                <a:sym typeface="+mn-ea"/>
              </a:rPr>
              <a:t>Block level  Data stripping + Parity</a:t>
            </a:r>
            <a:endParaRPr lang="en-US">
              <a:sym typeface="+mn-ea"/>
            </a:endParaRPr>
          </a:p>
          <a:p>
            <a:r>
              <a:rPr lang="en-US">
                <a:sym typeface="+mn-ea"/>
              </a:rPr>
              <a:t>Raid 5 Block</a:t>
            </a:r>
            <a:r>
              <a:rPr lang="en-US">
                <a:sym typeface="+mn-ea"/>
              </a:rPr>
              <a:t> level  Distributed Parity Bit</a:t>
            </a:r>
            <a:endParaRPr lang="en-US">
              <a:sym typeface="+mn-ea"/>
            </a:endParaRPr>
          </a:p>
          <a:p>
            <a:r>
              <a:rPr lang="en-US">
                <a:sym typeface="+mn-ea"/>
              </a:rPr>
              <a:t>Raid 6 </a:t>
            </a:r>
            <a:r>
              <a:rPr lang="en-US">
                <a:sym typeface="+mn-ea"/>
              </a:rPr>
              <a:t>Block level  Double Distributed Parity Bit</a:t>
            </a:r>
            <a:endParaRPr lang="en-US">
              <a:sym typeface="+mn-ea"/>
            </a:endParaRPr>
          </a:p>
          <a:p>
            <a:r>
              <a:rPr lang="en-US">
                <a:sym typeface="+mn-ea"/>
              </a:rPr>
              <a:t>Raid 10 Hybrid </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More about Magnetic Disk Structure</a:t>
            </a:r>
            <a:endParaRPr lang="en-US"/>
          </a:p>
        </p:txBody>
      </p:sp>
      <p:pic>
        <p:nvPicPr>
          <p:cNvPr id="4" name="Content Placeholder 3"/>
          <p:cNvPicPr>
            <a:picLocks noChangeAspect="1"/>
          </p:cNvPicPr>
          <p:nvPr>
            <p:ph idx="1"/>
          </p:nvPr>
        </p:nvPicPr>
        <p:blipFill>
          <a:blip r:embed="rId1"/>
          <a:stretch>
            <a:fillRect/>
          </a:stretch>
        </p:blipFill>
        <p:spPr>
          <a:xfrm>
            <a:off x="7386320" y="5224780"/>
            <a:ext cx="2491740" cy="1531620"/>
          </a:xfrm>
          <a:prstGeom prst="rect">
            <a:avLst/>
          </a:prstGeom>
        </p:spPr>
      </p:pic>
      <p:sp>
        <p:nvSpPr>
          <p:cNvPr id="5" name="Text Box 4"/>
          <p:cNvSpPr txBox="1"/>
          <p:nvPr/>
        </p:nvSpPr>
        <p:spPr>
          <a:xfrm>
            <a:off x="405130" y="1005840"/>
            <a:ext cx="6858635" cy="5354320"/>
          </a:xfrm>
          <a:prstGeom prst="rect">
            <a:avLst/>
          </a:prstGeom>
          <a:noFill/>
        </p:spPr>
        <p:txBody>
          <a:bodyPr wrap="square" rtlCol="0" anchor="t">
            <a:spAutoFit/>
          </a:bodyPr>
          <a:p>
            <a:r>
              <a:rPr lang="en-US"/>
              <a:t>Note – The length of the tracks near the centre is less than the length of the tracks farther from the centre.</a:t>
            </a:r>
            <a:endParaRPr lang="en-US"/>
          </a:p>
          <a:p>
            <a:endParaRPr lang="en-US"/>
          </a:p>
          <a:p>
            <a:pPr marL="285750" indent="-285750">
              <a:buFont typeface="Arial" panose="020B0604020202020204" pitchFamily="34" charset="0"/>
              <a:buChar char="•"/>
            </a:pPr>
            <a:r>
              <a:rPr lang="en-US"/>
              <a:t>Each track is further divided into sectors. Each sector store 512 byte of data.</a:t>
            </a:r>
            <a:endParaRPr lang="en-US"/>
          </a:p>
          <a:p>
            <a:pPr marL="285750" indent="-285750">
              <a:buFont typeface="Arial" panose="020B0604020202020204" pitchFamily="34" charset="0"/>
              <a:buChar char="•"/>
            </a:pPr>
            <a:r>
              <a:rPr lang="en-US"/>
              <a:t>Spindle revolves the platters and is controlled by r/w unit of OS. Some advanced spindles have capability to only revolve a particular disk and keep others intact.</a:t>
            </a:r>
            <a:endParaRPr lang="en-US"/>
          </a:p>
          <a:p>
            <a:pPr marL="285750" indent="-285750">
              <a:buFont typeface="Arial" panose="020B0604020202020204" pitchFamily="34" charset="0"/>
              <a:buChar char="•"/>
            </a:pPr>
            <a:r>
              <a:rPr lang="en-US"/>
              <a:t>Arm Assembly is there which keeps a pointy r/w head on each disk to read of write on a particular disk.</a:t>
            </a:r>
            <a:endParaRPr lang="en-US"/>
          </a:p>
          <a:p>
            <a:pPr marL="285750" indent="-285750">
              <a:buFont typeface="Arial" panose="020B0604020202020204" pitchFamily="34" charset="0"/>
              <a:buChar char="•"/>
            </a:pPr>
            <a:r>
              <a:rPr lang="en-US"/>
              <a:t>A world cylinder may also be used at times to refer disk stack.</a:t>
            </a:r>
            <a:endParaRPr lang="en-US"/>
          </a:p>
          <a:p>
            <a:pPr marL="0" indent="0">
              <a:buNone/>
            </a:pPr>
            <a:endParaRPr lang="en-US">
              <a:sym typeface="+mn-ea"/>
            </a:endParaRPr>
          </a:p>
          <a:p>
            <a:pPr marL="0" indent="0">
              <a:buNone/>
            </a:pPr>
            <a:r>
              <a:rPr lang="en-US">
                <a:sym typeface="+mn-ea"/>
              </a:rPr>
              <a:t>The speed of the disk is measured as two parts: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sym typeface="+mn-ea"/>
              </a:rPr>
              <a:t>Transfer rate:</a:t>
            </a:r>
            <a:r>
              <a:rPr lang="en-US">
                <a:sym typeface="+mn-ea"/>
              </a:rPr>
              <a:t> This is the rate at which the data moves from disk to the computer.</a:t>
            </a:r>
            <a:endParaRPr lang="en-US"/>
          </a:p>
          <a:p>
            <a:pPr marL="285750" indent="-285750">
              <a:buFont typeface="Arial" panose="020B0604020202020204" pitchFamily="34" charset="0"/>
              <a:buChar char="•"/>
            </a:pPr>
            <a:r>
              <a:rPr lang="en-US" b="1">
                <a:sym typeface="+mn-ea"/>
              </a:rPr>
              <a:t>Random access time: </a:t>
            </a:r>
            <a:r>
              <a:rPr lang="en-US">
                <a:sym typeface="+mn-ea"/>
              </a:rPr>
              <a:t>It is the sum of the seek time and rotational latency.</a:t>
            </a:r>
            <a:endParaRPr lang="en-US"/>
          </a:p>
          <a:p>
            <a:pPr marL="285750" indent="-285750">
              <a:buFont typeface="Arial" panose="020B0604020202020204" pitchFamily="34" charset="0"/>
              <a:buChar char="•"/>
            </a:pPr>
            <a:endParaRPr lang="en-US"/>
          </a:p>
        </p:txBody>
      </p:sp>
      <p:pic>
        <p:nvPicPr>
          <p:cNvPr id="3" name="Content Placeholder 2"/>
          <p:cNvPicPr>
            <a:picLocks noChangeAspect="1"/>
          </p:cNvPicPr>
          <p:nvPr>
            <p:ph sz="half" idx="2"/>
          </p:nvPr>
        </p:nvPicPr>
        <p:blipFill>
          <a:blip r:embed="rId2"/>
          <a:stretch>
            <a:fillRect/>
          </a:stretch>
        </p:blipFill>
        <p:spPr>
          <a:xfrm>
            <a:off x="8089265" y="100330"/>
            <a:ext cx="4018280" cy="47948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spc="-10" dirty="0">
                <a:sym typeface="+mn-ea"/>
              </a:rPr>
              <a:t>Disk</a:t>
            </a:r>
            <a:r>
              <a:rPr spc="-30" dirty="0">
                <a:sym typeface="+mn-ea"/>
              </a:rPr>
              <a:t> </a:t>
            </a:r>
            <a:r>
              <a:rPr spc="-5" dirty="0">
                <a:sym typeface="+mn-ea"/>
              </a:rPr>
              <a:t>Scheduling</a:t>
            </a:r>
            <a:endParaRPr lang="en-US"/>
          </a:p>
        </p:txBody>
      </p:sp>
      <p:sp>
        <p:nvSpPr>
          <p:cNvPr id="3" name="Content Placeholder 2"/>
          <p:cNvSpPr>
            <a:spLocks noGrp="1"/>
          </p:cNvSpPr>
          <p:nvPr>
            <p:ph idx="1"/>
          </p:nvPr>
        </p:nvSpPr>
        <p:spPr/>
        <p:txBody>
          <a:bodyPr/>
          <a:p>
            <a:r>
              <a:rPr lang="en-US" sz="1800"/>
              <a:t>Disk scheduling is done by operating systems to schedule I/O requests arriving for the disk. Disk scheduling is also known as I/O scheduling.</a:t>
            </a:r>
            <a:endParaRPr lang="en-US" sz="1800"/>
          </a:p>
          <a:p>
            <a:pPr marL="0" indent="0">
              <a:buNone/>
            </a:pPr>
            <a:endParaRPr lang="en-US" sz="1800"/>
          </a:p>
          <a:p>
            <a:pPr marL="0" indent="0">
              <a:buNone/>
            </a:pPr>
            <a:r>
              <a:rPr lang="en-US" sz="1800"/>
              <a:t>Disk scheduling is important because:</a:t>
            </a:r>
            <a:endParaRPr lang="en-US" sz="1800"/>
          </a:p>
          <a:p>
            <a:r>
              <a:rPr lang="en-US" sz="1800"/>
              <a:t>Multiple I/O requests may arrive by different processes and only one I/O request can be served at a time by the disk controller. Thus other I/O requests need to wait in the waiting queue and need to be scheduled.</a:t>
            </a:r>
            <a:endParaRPr lang="en-US" sz="1800"/>
          </a:p>
          <a:p>
            <a:r>
              <a:rPr lang="en-US" sz="1800"/>
              <a:t>Two or more request may be far from each other so can result in greater disk arm movement.</a:t>
            </a:r>
            <a:endParaRPr lang="en-US" sz="1800"/>
          </a:p>
          <a:p>
            <a:r>
              <a:rPr lang="en-US" sz="1800"/>
              <a:t>Hard drives are one of the slowest parts of the computer system and thus need to be accessed in an efficient manner.</a:t>
            </a:r>
            <a:endParaRPr lang="en-US" sz="1800"/>
          </a:p>
          <a:p>
            <a:r>
              <a:rPr lang="en-US" sz="1800"/>
              <a:t>There are many Disk Scheduling Algorithms but before discussing them let’s have a quick look at some of the important terms:</a:t>
            </a:r>
            <a:endParaRPr lang="en-US"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35601" y="127318"/>
            <a:ext cx="3322320" cy="565785"/>
          </a:xfrm>
          <a:prstGeom prst="rect">
            <a:avLst/>
          </a:prstGeom>
        </p:spPr>
        <p:txBody>
          <a:bodyPr vert="horz" wrap="square" lIns="0" tIns="12065" rIns="0" bIns="0" rtlCol="0">
            <a:spAutoFit/>
          </a:bodyPr>
          <a:lstStyle/>
          <a:p>
            <a:pPr marL="12700">
              <a:lnSpc>
                <a:spcPct val="100000"/>
              </a:lnSpc>
              <a:spcBef>
                <a:spcPts val="95"/>
              </a:spcBef>
            </a:pPr>
            <a:r>
              <a:rPr spc="-10" dirty="0"/>
              <a:t>Disk</a:t>
            </a:r>
            <a:r>
              <a:rPr spc="-30" dirty="0"/>
              <a:t> </a:t>
            </a:r>
            <a:r>
              <a:rPr spc="-5" dirty="0"/>
              <a:t>Scheduling</a:t>
            </a:r>
            <a:endParaRPr spc="-5" dirty="0"/>
          </a:p>
        </p:txBody>
      </p:sp>
      <p:sp>
        <p:nvSpPr>
          <p:cNvPr id="3" name="object 3"/>
          <p:cNvSpPr txBox="1"/>
          <p:nvPr/>
        </p:nvSpPr>
        <p:spPr>
          <a:xfrm>
            <a:off x="267970" y="1600835"/>
            <a:ext cx="10995660" cy="5060950"/>
          </a:xfrm>
          <a:prstGeom prst="rect">
            <a:avLst/>
          </a:prstGeom>
        </p:spPr>
        <p:txBody>
          <a:bodyPr vert="horz" wrap="square" lIns="0" tIns="12700" rIns="0" bIns="0" rtlCol="0">
            <a:spAutoFit/>
          </a:bodyPr>
          <a:lstStyle/>
          <a:p>
            <a:pPr marL="355600" marR="5080" indent="-342900" algn="just">
              <a:lnSpc>
                <a:spcPct val="100000"/>
              </a:lnSpc>
              <a:spcBef>
                <a:spcPts val="100"/>
              </a:spcBef>
              <a:buFont typeface="Arial MT"/>
              <a:buChar char="•"/>
              <a:tabLst>
                <a:tab pos="355600" algn="l"/>
              </a:tabLst>
            </a:pPr>
            <a:r>
              <a:rPr spc="-5" dirty="0">
                <a:latin typeface="Calibri" panose="020F0502020204030204"/>
                <a:cs typeface="Calibri" panose="020F0502020204030204"/>
              </a:rPr>
              <a:t>The</a:t>
            </a:r>
            <a:r>
              <a:rPr dirty="0">
                <a:latin typeface="Calibri" panose="020F0502020204030204"/>
                <a:cs typeface="Calibri" panose="020F0502020204030204"/>
              </a:rPr>
              <a:t> </a:t>
            </a:r>
            <a:r>
              <a:rPr spc="-10" dirty="0">
                <a:latin typeface="Calibri" panose="020F0502020204030204"/>
                <a:cs typeface="Calibri" panose="020F0502020204030204"/>
              </a:rPr>
              <a:t>operating</a:t>
            </a:r>
            <a:r>
              <a:rPr spc="-5" dirty="0">
                <a:latin typeface="Calibri" panose="020F0502020204030204"/>
                <a:cs typeface="Calibri" panose="020F0502020204030204"/>
              </a:rPr>
              <a:t> </a:t>
            </a:r>
            <a:r>
              <a:rPr spc="-25" dirty="0">
                <a:latin typeface="Calibri" panose="020F0502020204030204"/>
                <a:cs typeface="Calibri" panose="020F0502020204030204"/>
              </a:rPr>
              <a:t>system</a:t>
            </a:r>
            <a:r>
              <a:rPr spc="-20" dirty="0">
                <a:latin typeface="Calibri" panose="020F0502020204030204"/>
                <a:cs typeface="Calibri" panose="020F0502020204030204"/>
              </a:rPr>
              <a:t> </a:t>
            </a:r>
            <a:r>
              <a:rPr dirty="0">
                <a:latin typeface="Calibri" panose="020F0502020204030204"/>
                <a:cs typeface="Calibri" panose="020F0502020204030204"/>
              </a:rPr>
              <a:t>is</a:t>
            </a:r>
            <a:r>
              <a:rPr spc="5" dirty="0">
                <a:latin typeface="Calibri" panose="020F0502020204030204"/>
                <a:cs typeface="Calibri" panose="020F0502020204030204"/>
              </a:rPr>
              <a:t> </a:t>
            </a:r>
            <a:r>
              <a:rPr spc="-5" dirty="0">
                <a:latin typeface="Calibri" panose="020F0502020204030204"/>
                <a:cs typeface="Calibri" panose="020F0502020204030204"/>
              </a:rPr>
              <a:t>responsible</a:t>
            </a:r>
            <a:r>
              <a:rPr dirty="0">
                <a:latin typeface="Calibri" panose="020F0502020204030204"/>
                <a:cs typeface="Calibri" panose="020F0502020204030204"/>
              </a:rPr>
              <a:t> </a:t>
            </a:r>
            <a:r>
              <a:rPr spc="-20" dirty="0">
                <a:latin typeface="Calibri" panose="020F0502020204030204"/>
                <a:cs typeface="Calibri" panose="020F0502020204030204"/>
              </a:rPr>
              <a:t>for</a:t>
            </a:r>
            <a:r>
              <a:rPr spc="-15" dirty="0">
                <a:latin typeface="Calibri" panose="020F0502020204030204"/>
                <a:cs typeface="Calibri" panose="020F0502020204030204"/>
              </a:rPr>
              <a:t> </a:t>
            </a:r>
            <a:r>
              <a:rPr spc="-5" dirty="0">
                <a:latin typeface="Calibri" panose="020F0502020204030204"/>
                <a:cs typeface="Calibri" panose="020F0502020204030204"/>
              </a:rPr>
              <a:t>using</a:t>
            </a:r>
            <a:r>
              <a:rPr spc="535" dirty="0">
                <a:latin typeface="Calibri" panose="020F0502020204030204"/>
                <a:cs typeface="Calibri" panose="020F0502020204030204"/>
              </a:rPr>
              <a:t> </a:t>
            </a:r>
            <a:r>
              <a:rPr spc="-15" dirty="0">
                <a:latin typeface="Calibri" panose="020F0502020204030204"/>
                <a:cs typeface="Calibri" panose="020F0502020204030204"/>
              </a:rPr>
              <a:t>hardware </a:t>
            </a:r>
            <a:r>
              <a:rPr spc="-10" dirty="0">
                <a:latin typeface="Calibri" panose="020F0502020204030204"/>
                <a:cs typeface="Calibri" panose="020F0502020204030204"/>
              </a:rPr>
              <a:t> efficiently </a:t>
            </a:r>
            <a:r>
              <a:rPr dirty="0">
                <a:latin typeface="Calibri" panose="020F0502020204030204"/>
                <a:cs typeface="Calibri" panose="020F0502020204030204"/>
              </a:rPr>
              <a:t>— </a:t>
            </a:r>
            <a:r>
              <a:rPr spc="-20" dirty="0">
                <a:latin typeface="Calibri" panose="020F0502020204030204"/>
                <a:cs typeface="Calibri" panose="020F0502020204030204"/>
              </a:rPr>
              <a:t>for </a:t>
            </a:r>
            <a:r>
              <a:rPr dirty="0">
                <a:latin typeface="Calibri" panose="020F0502020204030204"/>
                <a:cs typeface="Calibri" panose="020F0502020204030204"/>
              </a:rPr>
              <a:t>the </a:t>
            </a:r>
            <a:r>
              <a:rPr spc="-10" dirty="0">
                <a:latin typeface="Calibri" panose="020F0502020204030204"/>
                <a:cs typeface="Calibri" panose="020F0502020204030204"/>
              </a:rPr>
              <a:t>disk drives, </a:t>
            </a:r>
            <a:r>
              <a:rPr dirty="0">
                <a:latin typeface="Calibri" panose="020F0502020204030204"/>
                <a:cs typeface="Calibri" panose="020F0502020204030204"/>
              </a:rPr>
              <a:t>this means </a:t>
            </a:r>
            <a:r>
              <a:rPr spc="-10" dirty="0">
                <a:latin typeface="Calibri" panose="020F0502020204030204"/>
                <a:cs typeface="Calibri" panose="020F0502020204030204"/>
              </a:rPr>
              <a:t>having </a:t>
            </a:r>
            <a:r>
              <a:rPr dirty="0">
                <a:latin typeface="Calibri" panose="020F0502020204030204"/>
                <a:cs typeface="Calibri" panose="020F0502020204030204"/>
              </a:rPr>
              <a:t>a </a:t>
            </a:r>
            <a:r>
              <a:rPr b="1" u="heavy" spc="-15" dirty="0">
                <a:uFill>
                  <a:solidFill>
                    <a:srgbClr val="000000"/>
                  </a:solidFill>
                </a:uFill>
                <a:latin typeface="Calibri" panose="020F0502020204030204"/>
                <a:cs typeface="Calibri" panose="020F0502020204030204"/>
              </a:rPr>
              <a:t>fast </a:t>
            </a:r>
            <a:r>
              <a:rPr b="1" u="heavy" dirty="0">
                <a:uFill>
                  <a:solidFill>
                    <a:srgbClr val="000000"/>
                  </a:solidFill>
                </a:uFill>
                <a:latin typeface="Calibri" panose="020F0502020204030204"/>
                <a:cs typeface="Calibri" panose="020F0502020204030204"/>
              </a:rPr>
              <a:t>access </a:t>
            </a:r>
            <a:r>
              <a:rPr b="1" spc="5" dirty="0">
                <a:latin typeface="Calibri" panose="020F0502020204030204"/>
                <a:cs typeface="Calibri" panose="020F0502020204030204"/>
              </a:rPr>
              <a:t> </a:t>
            </a:r>
            <a:r>
              <a:rPr b="1" u="heavy" dirty="0">
                <a:uFill>
                  <a:solidFill>
                    <a:srgbClr val="000000"/>
                  </a:solidFill>
                </a:uFill>
                <a:latin typeface="Calibri" panose="020F0502020204030204"/>
                <a:cs typeface="Calibri" panose="020F0502020204030204"/>
              </a:rPr>
              <a:t>time</a:t>
            </a:r>
            <a:r>
              <a:rPr b="1" u="heavy" spc="-20" dirty="0">
                <a:uFill>
                  <a:solidFill>
                    <a:srgbClr val="000000"/>
                  </a:solidFill>
                </a:uFill>
                <a:latin typeface="Calibri" panose="020F0502020204030204"/>
                <a:cs typeface="Calibri" panose="020F0502020204030204"/>
              </a:rPr>
              <a:t> </a:t>
            </a:r>
            <a:r>
              <a:rPr u="heavy" dirty="0">
                <a:uFill>
                  <a:solidFill>
                    <a:srgbClr val="000000"/>
                  </a:solidFill>
                </a:uFill>
                <a:latin typeface="Calibri" panose="020F0502020204030204"/>
                <a:cs typeface="Calibri" panose="020F0502020204030204"/>
              </a:rPr>
              <a:t>and</a:t>
            </a:r>
            <a:r>
              <a:rPr u="heavy" spc="-5" dirty="0">
                <a:uFill>
                  <a:solidFill>
                    <a:srgbClr val="000000"/>
                  </a:solidFill>
                </a:uFill>
                <a:latin typeface="Calibri" panose="020F0502020204030204"/>
                <a:cs typeface="Calibri" panose="020F0502020204030204"/>
              </a:rPr>
              <a:t> </a:t>
            </a:r>
            <a:r>
              <a:rPr b="1" u="heavy" dirty="0">
                <a:uFill>
                  <a:solidFill>
                    <a:srgbClr val="000000"/>
                  </a:solidFill>
                </a:uFill>
                <a:latin typeface="Calibri" panose="020F0502020204030204"/>
                <a:cs typeface="Calibri" panose="020F0502020204030204"/>
              </a:rPr>
              <a:t>disk</a:t>
            </a:r>
            <a:r>
              <a:rPr b="1" u="heavy" spc="-10" dirty="0">
                <a:uFill>
                  <a:solidFill>
                    <a:srgbClr val="000000"/>
                  </a:solidFill>
                </a:uFill>
                <a:latin typeface="Calibri" panose="020F0502020204030204"/>
                <a:cs typeface="Calibri" panose="020F0502020204030204"/>
              </a:rPr>
              <a:t> </a:t>
            </a:r>
            <a:r>
              <a:rPr b="1" u="heavy" spc="-5" dirty="0">
                <a:uFill>
                  <a:solidFill>
                    <a:srgbClr val="000000"/>
                  </a:solidFill>
                </a:uFill>
                <a:latin typeface="Calibri" panose="020F0502020204030204"/>
                <a:cs typeface="Calibri" panose="020F0502020204030204"/>
              </a:rPr>
              <a:t>bandwidth</a:t>
            </a:r>
            <a:endParaRPr>
              <a:latin typeface="Calibri" panose="020F0502020204030204"/>
              <a:cs typeface="Calibri" panose="020F0502020204030204"/>
            </a:endParaRPr>
          </a:p>
          <a:p>
            <a:pPr marL="355600" indent="-342900" algn="just">
              <a:lnSpc>
                <a:spcPct val="100000"/>
              </a:lnSpc>
              <a:spcBef>
                <a:spcPts val="1175"/>
              </a:spcBef>
              <a:buFont typeface="Arial MT"/>
              <a:buChar char="•"/>
              <a:tabLst>
                <a:tab pos="355600" algn="l"/>
              </a:tabLst>
            </a:pPr>
            <a:r>
              <a:rPr b="1" dirty="0">
                <a:solidFill>
                  <a:srgbClr val="C00000"/>
                </a:solidFill>
                <a:latin typeface="Calibri" panose="020F0502020204030204"/>
                <a:cs typeface="Calibri" panose="020F0502020204030204"/>
              </a:rPr>
              <a:t>Access</a:t>
            </a:r>
            <a:r>
              <a:rPr b="1" spc="-35" dirty="0">
                <a:solidFill>
                  <a:srgbClr val="C00000"/>
                </a:solidFill>
                <a:latin typeface="Calibri" panose="020F0502020204030204"/>
                <a:cs typeface="Calibri" panose="020F0502020204030204"/>
              </a:rPr>
              <a:t> </a:t>
            </a:r>
            <a:r>
              <a:rPr b="1" dirty="0">
                <a:solidFill>
                  <a:srgbClr val="C00000"/>
                </a:solidFill>
                <a:latin typeface="Calibri" panose="020F0502020204030204"/>
                <a:cs typeface="Calibri" panose="020F0502020204030204"/>
              </a:rPr>
              <a:t>time</a:t>
            </a:r>
            <a:r>
              <a:rPr b="1" spc="-15" dirty="0">
                <a:solidFill>
                  <a:srgbClr val="C00000"/>
                </a:solidFill>
                <a:latin typeface="Calibri" panose="020F0502020204030204"/>
                <a:cs typeface="Calibri" panose="020F0502020204030204"/>
              </a:rPr>
              <a:t> </a:t>
            </a:r>
            <a:r>
              <a:rPr b="1" dirty="0">
                <a:latin typeface="Calibri" panose="020F0502020204030204"/>
                <a:cs typeface="Calibri" panose="020F0502020204030204"/>
              </a:rPr>
              <a:t>has</a:t>
            </a:r>
            <a:r>
              <a:rPr b="1" spc="-10" dirty="0">
                <a:latin typeface="Calibri" panose="020F0502020204030204"/>
                <a:cs typeface="Calibri" panose="020F0502020204030204"/>
              </a:rPr>
              <a:t> three</a:t>
            </a:r>
            <a:r>
              <a:rPr b="1" dirty="0">
                <a:latin typeface="Calibri" panose="020F0502020204030204"/>
                <a:cs typeface="Calibri" panose="020F0502020204030204"/>
              </a:rPr>
              <a:t> </a:t>
            </a:r>
            <a:r>
              <a:rPr b="1" spc="-5" dirty="0">
                <a:latin typeface="Calibri" panose="020F0502020204030204"/>
                <a:cs typeface="Calibri" panose="020F0502020204030204"/>
              </a:rPr>
              <a:t>major</a:t>
            </a:r>
            <a:r>
              <a:rPr b="1" spc="-40" dirty="0">
                <a:latin typeface="Calibri" panose="020F0502020204030204"/>
                <a:cs typeface="Calibri" panose="020F0502020204030204"/>
              </a:rPr>
              <a:t> </a:t>
            </a:r>
            <a:r>
              <a:rPr b="1" spc="-5" dirty="0">
                <a:latin typeface="Calibri" panose="020F0502020204030204"/>
                <a:cs typeface="Calibri" panose="020F0502020204030204"/>
              </a:rPr>
              <a:t>components</a:t>
            </a:r>
            <a:endParaRPr>
              <a:latin typeface="Calibri" panose="020F0502020204030204"/>
              <a:cs typeface="Calibri" panose="020F0502020204030204"/>
            </a:endParaRPr>
          </a:p>
          <a:p>
            <a:pPr marL="756285" marR="361950" lvl="1" indent="-287020">
              <a:lnSpc>
                <a:spcPct val="100000"/>
              </a:lnSpc>
              <a:spcBef>
                <a:spcPts val="1180"/>
              </a:spcBef>
              <a:buFont typeface="Arial MT"/>
              <a:buChar char="–"/>
              <a:tabLst>
                <a:tab pos="756920" algn="l"/>
              </a:tabLst>
            </a:pPr>
            <a:r>
              <a:rPr b="1" dirty="0">
                <a:solidFill>
                  <a:srgbClr val="3366FF"/>
                </a:solidFill>
                <a:latin typeface="Calibri" panose="020F0502020204030204"/>
                <a:cs typeface="Calibri" panose="020F0502020204030204"/>
              </a:rPr>
              <a:t>Seek time </a:t>
            </a:r>
            <a:r>
              <a:rPr dirty="0">
                <a:latin typeface="Calibri" panose="020F0502020204030204"/>
                <a:cs typeface="Calibri" panose="020F0502020204030204"/>
              </a:rPr>
              <a:t>is the time </a:t>
            </a:r>
            <a:r>
              <a:rPr spc="-20" dirty="0">
                <a:latin typeface="Calibri" panose="020F0502020204030204"/>
                <a:cs typeface="Calibri" panose="020F0502020204030204"/>
              </a:rPr>
              <a:t>for </a:t>
            </a:r>
            <a:r>
              <a:rPr dirty="0">
                <a:latin typeface="Calibri" panose="020F0502020204030204"/>
                <a:cs typeface="Calibri" panose="020F0502020204030204"/>
              </a:rPr>
              <a:t>the </a:t>
            </a:r>
            <a:r>
              <a:rPr spc="-5" dirty="0">
                <a:latin typeface="Calibri" panose="020F0502020204030204"/>
                <a:cs typeface="Calibri" panose="020F0502020204030204"/>
              </a:rPr>
              <a:t>disk </a:t>
            </a:r>
            <a:r>
              <a:rPr spc="-15" dirty="0">
                <a:latin typeface="Calibri" panose="020F0502020204030204"/>
                <a:cs typeface="Calibri" panose="020F0502020204030204"/>
              </a:rPr>
              <a:t>are to move </a:t>
            </a:r>
            <a:r>
              <a:rPr dirty="0">
                <a:latin typeface="Calibri" panose="020F0502020204030204"/>
                <a:cs typeface="Calibri" panose="020F0502020204030204"/>
              </a:rPr>
              <a:t>the </a:t>
            </a:r>
            <a:r>
              <a:rPr spc="-5" dirty="0">
                <a:latin typeface="Calibri" panose="020F0502020204030204"/>
                <a:cs typeface="Calibri" panose="020F0502020204030204"/>
              </a:rPr>
              <a:t>heads </a:t>
            </a:r>
            <a:r>
              <a:rPr spc="-15" dirty="0">
                <a:latin typeface="Calibri" panose="020F0502020204030204"/>
                <a:cs typeface="Calibri" panose="020F0502020204030204"/>
              </a:rPr>
              <a:t>to </a:t>
            </a:r>
            <a:r>
              <a:rPr spc="-530" dirty="0">
                <a:latin typeface="Calibri" panose="020F0502020204030204"/>
                <a:cs typeface="Calibri" panose="020F0502020204030204"/>
              </a:rPr>
              <a:t> </a:t>
            </a:r>
            <a:r>
              <a:rPr dirty="0">
                <a:latin typeface="Calibri" panose="020F0502020204030204"/>
                <a:cs typeface="Calibri" panose="020F0502020204030204"/>
              </a:rPr>
              <a:t>the</a:t>
            </a:r>
            <a:r>
              <a:rPr spc="-15" dirty="0">
                <a:latin typeface="Calibri" panose="020F0502020204030204"/>
                <a:cs typeface="Calibri" panose="020F0502020204030204"/>
              </a:rPr>
              <a:t> </a:t>
            </a:r>
            <a:r>
              <a:rPr dirty="0">
                <a:latin typeface="Calibri" panose="020F0502020204030204"/>
                <a:cs typeface="Calibri" panose="020F0502020204030204"/>
              </a:rPr>
              <a:t>cylinder</a:t>
            </a:r>
            <a:r>
              <a:rPr spc="-25" dirty="0">
                <a:latin typeface="Calibri" panose="020F0502020204030204"/>
                <a:cs typeface="Calibri" panose="020F0502020204030204"/>
              </a:rPr>
              <a:t> </a:t>
            </a:r>
            <a:r>
              <a:rPr spc="-10" dirty="0">
                <a:latin typeface="Calibri" panose="020F0502020204030204"/>
                <a:cs typeface="Calibri" panose="020F0502020204030204"/>
              </a:rPr>
              <a:t>containing</a:t>
            </a:r>
            <a:r>
              <a:rPr spc="-15" dirty="0">
                <a:latin typeface="Calibri" panose="020F0502020204030204"/>
                <a:cs typeface="Calibri" panose="020F0502020204030204"/>
              </a:rPr>
              <a:t> </a:t>
            </a:r>
            <a:r>
              <a:rPr dirty="0">
                <a:latin typeface="Calibri" panose="020F0502020204030204"/>
                <a:cs typeface="Calibri" panose="020F0502020204030204"/>
              </a:rPr>
              <a:t>the </a:t>
            </a:r>
            <a:r>
              <a:rPr spc="-10" dirty="0">
                <a:latin typeface="Calibri" panose="020F0502020204030204"/>
                <a:cs typeface="Calibri" panose="020F0502020204030204"/>
              </a:rPr>
              <a:t>desired</a:t>
            </a:r>
            <a:r>
              <a:rPr spc="-5" dirty="0">
                <a:latin typeface="Calibri" panose="020F0502020204030204"/>
                <a:cs typeface="Calibri" panose="020F0502020204030204"/>
              </a:rPr>
              <a:t> </a:t>
            </a:r>
            <a:r>
              <a:rPr spc="-10" dirty="0">
                <a:latin typeface="Calibri" panose="020F0502020204030204"/>
                <a:cs typeface="Calibri" panose="020F0502020204030204"/>
              </a:rPr>
              <a:t>sector</a:t>
            </a:r>
            <a:endParaRPr spc="-10" dirty="0">
              <a:latin typeface="Calibri" panose="020F0502020204030204"/>
              <a:cs typeface="Calibri" panose="020F0502020204030204"/>
            </a:endParaRPr>
          </a:p>
          <a:p>
            <a:pPr marL="756285" marR="361950" lvl="1" indent="-287020">
              <a:lnSpc>
                <a:spcPct val="100000"/>
              </a:lnSpc>
              <a:spcBef>
                <a:spcPts val="1180"/>
              </a:spcBef>
              <a:buFont typeface="Arial MT"/>
              <a:buChar char="–"/>
              <a:tabLst>
                <a:tab pos="756920" algn="l"/>
              </a:tabLst>
            </a:pPr>
            <a:r>
              <a:rPr lang="en-US" b="1">
                <a:sym typeface="+mn-ea"/>
              </a:rPr>
              <a:t>Seek time</a:t>
            </a:r>
            <a:r>
              <a:rPr lang="en-US">
                <a:sym typeface="+mn-ea"/>
              </a:rPr>
              <a:t> is the time taken by the arm to move to the required track. </a:t>
            </a:r>
            <a:endParaRPr>
              <a:latin typeface="Calibri" panose="020F0502020204030204"/>
              <a:cs typeface="Calibri" panose="020F0502020204030204"/>
            </a:endParaRPr>
          </a:p>
          <a:p>
            <a:pPr marL="756285" marR="195580" lvl="1" indent="-287020">
              <a:lnSpc>
                <a:spcPct val="100000"/>
              </a:lnSpc>
              <a:spcBef>
                <a:spcPts val="1175"/>
              </a:spcBef>
              <a:buFont typeface="Arial MT"/>
              <a:buChar char="–"/>
              <a:tabLst>
                <a:tab pos="756920" algn="l"/>
              </a:tabLst>
            </a:pPr>
            <a:r>
              <a:rPr b="1" spc="-10" dirty="0">
                <a:solidFill>
                  <a:srgbClr val="3366FF"/>
                </a:solidFill>
                <a:latin typeface="Calibri" panose="020F0502020204030204"/>
                <a:cs typeface="Calibri" panose="020F0502020204030204"/>
              </a:rPr>
              <a:t>Rotational</a:t>
            </a:r>
            <a:r>
              <a:rPr b="1" spc="-35" dirty="0">
                <a:solidFill>
                  <a:srgbClr val="3366FF"/>
                </a:solidFill>
                <a:latin typeface="Calibri" panose="020F0502020204030204"/>
                <a:cs typeface="Calibri" panose="020F0502020204030204"/>
              </a:rPr>
              <a:t> </a:t>
            </a:r>
            <a:r>
              <a:rPr b="1" spc="-10" dirty="0">
                <a:solidFill>
                  <a:srgbClr val="3366FF"/>
                </a:solidFill>
                <a:latin typeface="Calibri" panose="020F0502020204030204"/>
                <a:cs typeface="Calibri" panose="020F0502020204030204"/>
              </a:rPr>
              <a:t>latency</a:t>
            </a:r>
            <a:r>
              <a:rPr b="1" spc="-5" dirty="0">
                <a:solidFill>
                  <a:srgbClr val="3366FF"/>
                </a:solidFill>
                <a:latin typeface="Calibri" panose="020F0502020204030204"/>
                <a:cs typeface="Calibri" panose="020F0502020204030204"/>
              </a:rPr>
              <a:t> </a:t>
            </a:r>
            <a:r>
              <a:rPr dirty="0">
                <a:latin typeface="Calibri" panose="020F0502020204030204"/>
                <a:cs typeface="Calibri" panose="020F0502020204030204"/>
              </a:rPr>
              <a:t>is</a:t>
            </a:r>
            <a:r>
              <a:rPr spc="-10" dirty="0">
                <a:latin typeface="Calibri" panose="020F0502020204030204"/>
                <a:cs typeface="Calibri" panose="020F0502020204030204"/>
              </a:rPr>
              <a:t> </a:t>
            </a:r>
            <a:r>
              <a:rPr dirty="0">
                <a:latin typeface="Calibri" panose="020F0502020204030204"/>
                <a:cs typeface="Calibri" panose="020F0502020204030204"/>
              </a:rPr>
              <a:t>the</a:t>
            </a:r>
            <a:r>
              <a:rPr spc="-20" dirty="0">
                <a:latin typeface="Calibri" panose="020F0502020204030204"/>
                <a:cs typeface="Calibri" panose="020F0502020204030204"/>
              </a:rPr>
              <a:t> </a:t>
            </a:r>
            <a:r>
              <a:rPr dirty="0">
                <a:latin typeface="Calibri" panose="020F0502020204030204"/>
                <a:cs typeface="Calibri" panose="020F0502020204030204"/>
              </a:rPr>
              <a:t>additional</a:t>
            </a:r>
            <a:r>
              <a:rPr spc="-15" dirty="0">
                <a:latin typeface="Calibri" panose="020F0502020204030204"/>
                <a:cs typeface="Calibri" panose="020F0502020204030204"/>
              </a:rPr>
              <a:t> </a:t>
            </a:r>
            <a:r>
              <a:rPr dirty="0">
                <a:latin typeface="Calibri" panose="020F0502020204030204"/>
                <a:cs typeface="Calibri" panose="020F0502020204030204"/>
              </a:rPr>
              <a:t>time</a:t>
            </a:r>
            <a:r>
              <a:rPr spc="-35" dirty="0">
                <a:latin typeface="Calibri" panose="020F0502020204030204"/>
                <a:cs typeface="Calibri" panose="020F0502020204030204"/>
              </a:rPr>
              <a:t> </a:t>
            </a:r>
            <a:r>
              <a:rPr spc="-5" dirty="0">
                <a:latin typeface="Calibri" panose="020F0502020204030204"/>
                <a:cs typeface="Calibri" panose="020F0502020204030204"/>
              </a:rPr>
              <a:t>waiting</a:t>
            </a:r>
            <a:r>
              <a:rPr spc="-25" dirty="0">
                <a:latin typeface="Calibri" panose="020F0502020204030204"/>
                <a:cs typeface="Calibri" panose="020F0502020204030204"/>
              </a:rPr>
              <a:t> </a:t>
            </a:r>
            <a:r>
              <a:rPr spc="-20" dirty="0">
                <a:latin typeface="Calibri" panose="020F0502020204030204"/>
                <a:cs typeface="Calibri" panose="020F0502020204030204"/>
              </a:rPr>
              <a:t>for</a:t>
            </a:r>
            <a:r>
              <a:rPr spc="-10" dirty="0">
                <a:latin typeface="Calibri" panose="020F0502020204030204"/>
                <a:cs typeface="Calibri" panose="020F0502020204030204"/>
              </a:rPr>
              <a:t> </a:t>
            </a:r>
            <a:r>
              <a:rPr dirty="0">
                <a:latin typeface="Calibri" panose="020F0502020204030204"/>
                <a:cs typeface="Calibri" panose="020F0502020204030204"/>
              </a:rPr>
              <a:t>the</a:t>
            </a:r>
            <a:r>
              <a:rPr spc="-10" dirty="0">
                <a:latin typeface="Calibri" panose="020F0502020204030204"/>
                <a:cs typeface="Calibri" panose="020F0502020204030204"/>
              </a:rPr>
              <a:t> </a:t>
            </a:r>
            <a:r>
              <a:rPr spc="-5" dirty="0">
                <a:latin typeface="Calibri" panose="020F0502020204030204"/>
                <a:cs typeface="Calibri" panose="020F0502020204030204"/>
              </a:rPr>
              <a:t>disk </a:t>
            </a:r>
            <a:r>
              <a:rPr spc="-530" dirty="0">
                <a:latin typeface="Calibri" panose="020F0502020204030204"/>
                <a:cs typeface="Calibri" panose="020F0502020204030204"/>
              </a:rPr>
              <a:t> </a:t>
            </a:r>
            <a:r>
              <a:rPr spc="-15" dirty="0">
                <a:latin typeface="Calibri" panose="020F0502020204030204"/>
                <a:cs typeface="Calibri" panose="020F0502020204030204"/>
              </a:rPr>
              <a:t>to</a:t>
            </a:r>
            <a:r>
              <a:rPr spc="-30" dirty="0">
                <a:latin typeface="Calibri" panose="020F0502020204030204"/>
                <a:cs typeface="Calibri" panose="020F0502020204030204"/>
              </a:rPr>
              <a:t> </a:t>
            </a:r>
            <a:r>
              <a:rPr spc="-20" dirty="0">
                <a:latin typeface="Calibri" panose="020F0502020204030204"/>
                <a:cs typeface="Calibri" panose="020F0502020204030204"/>
              </a:rPr>
              <a:t>rotate</a:t>
            </a:r>
            <a:r>
              <a:rPr spc="-25" dirty="0">
                <a:latin typeface="Calibri" panose="020F0502020204030204"/>
                <a:cs typeface="Calibri" panose="020F0502020204030204"/>
              </a:rPr>
              <a:t> </a:t>
            </a:r>
            <a:r>
              <a:rPr dirty="0">
                <a:latin typeface="Calibri" panose="020F0502020204030204"/>
                <a:cs typeface="Calibri" panose="020F0502020204030204"/>
              </a:rPr>
              <a:t>the </a:t>
            </a:r>
            <a:r>
              <a:rPr spc="-10" dirty="0">
                <a:latin typeface="Calibri" panose="020F0502020204030204"/>
                <a:cs typeface="Calibri" panose="020F0502020204030204"/>
              </a:rPr>
              <a:t>desired</a:t>
            </a:r>
            <a:r>
              <a:rPr dirty="0">
                <a:latin typeface="Calibri" panose="020F0502020204030204"/>
                <a:cs typeface="Calibri" panose="020F0502020204030204"/>
              </a:rPr>
              <a:t> </a:t>
            </a:r>
            <a:r>
              <a:rPr spc="-10" dirty="0">
                <a:latin typeface="Calibri" panose="020F0502020204030204"/>
                <a:cs typeface="Calibri" panose="020F0502020204030204"/>
              </a:rPr>
              <a:t>sector</a:t>
            </a:r>
            <a:r>
              <a:rPr spc="-25" dirty="0">
                <a:latin typeface="Calibri" panose="020F0502020204030204"/>
                <a:cs typeface="Calibri" panose="020F0502020204030204"/>
              </a:rPr>
              <a:t> </a:t>
            </a:r>
            <a:r>
              <a:rPr spc="-15" dirty="0">
                <a:latin typeface="Calibri" panose="020F0502020204030204"/>
                <a:cs typeface="Calibri" panose="020F0502020204030204"/>
              </a:rPr>
              <a:t>to </a:t>
            </a:r>
            <a:r>
              <a:rPr dirty="0">
                <a:latin typeface="Calibri" panose="020F0502020204030204"/>
                <a:cs typeface="Calibri" panose="020F0502020204030204"/>
              </a:rPr>
              <a:t>the</a:t>
            </a:r>
            <a:r>
              <a:rPr spc="-15" dirty="0">
                <a:latin typeface="Calibri" panose="020F0502020204030204"/>
                <a:cs typeface="Calibri" panose="020F0502020204030204"/>
              </a:rPr>
              <a:t> </a:t>
            </a:r>
            <a:r>
              <a:rPr spc="-5" dirty="0">
                <a:latin typeface="Calibri" panose="020F0502020204030204"/>
                <a:cs typeface="Calibri" panose="020F0502020204030204"/>
              </a:rPr>
              <a:t>disk</a:t>
            </a:r>
            <a:r>
              <a:rPr spc="-20" dirty="0">
                <a:latin typeface="Calibri" panose="020F0502020204030204"/>
                <a:cs typeface="Calibri" panose="020F0502020204030204"/>
              </a:rPr>
              <a:t> </a:t>
            </a:r>
            <a:r>
              <a:rPr spc="-5" dirty="0">
                <a:latin typeface="Calibri" panose="020F0502020204030204"/>
                <a:cs typeface="Calibri" panose="020F0502020204030204"/>
              </a:rPr>
              <a:t>head</a:t>
            </a:r>
            <a:endParaRPr spc="-5" dirty="0">
              <a:latin typeface="Calibri" panose="020F0502020204030204"/>
              <a:cs typeface="Calibri" panose="020F0502020204030204"/>
            </a:endParaRPr>
          </a:p>
          <a:p>
            <a:pPr marL="756285" marR="195580" lvl="1" indent="-287020">
              <a:lnSpc>
                <a:spcPct val="100000"/>
              </a:lnSpc>
              <a:spcBef>
                <a:spcPts val="1175"/>
              </a:spcBef>
              <a:buFont typeface="Arial MT"/>
              <a:buChar char="–"/>
              <a:tabLst>
                <a:tab pos="756920" algn="l"/>
              </a:tabLst>
            </a:pPr>
            <a:r>
              <a:rPr lang="en-US" b="1">
                <a:sym typeface="+mn-ea"/>
              </a:rPr>
              <a:t>Rotational latency </a:t>
            </a:r>
            <a:r>
              <a:rPr lang="en-US">
                <a:sym typeface="+mn-ea"/>
              </a:rPr>
              <a:t>is defined as the time taken by the arm to reach the required sector in the track.</a:t>
            </a:r>
            <a:endParaRPr>
              <a:latin typeface="Calibri" panose="020F0502020204030204"/>
              <a:cs typeface="Calibri" panose="020F0502020204030204"/>
            </a:endParaRPr>
          </a:p>
          <a:p>
            <a:pPr marL="756285" marR="52070" lvl="1" indent="-287020">
              <a:lnSpc>
                <a:spcPct val="100000"/>
              </a:lnSpc>
              <a:spcBef>
                <a:spcPts val="1245"/>
              </a:spcBef>
              <a:buFont typeface="Arial MT"/>
              <a:buChar char="–"/>
              <a:tabLst>
                <a:tab pos="756920" algn="l"/>
                <a:tab pos="4238625" algn="l"/>
              </a:tabLst>
            </a:pPr>
            <a:r>
              <a:rPr b="1" spc="-15" dirty="0">
                <a:solidFill>
                  <a:srgbClr val="3366FF"/>
                </a:solidFill>
                <a:latin typeface="Calibri" panose="020F0502020204030204"/>
                <a:cs typeface="Calibri" panose="020F0502020204030204"/>
              </a:rPr>
              <a:t>Transmission</a:t>
            </a:r>
            <a:r>
              <a:rPr b="1" spc="-25" dirty="0">
                <a:solidFill>
                  <a:srgbClr val="3366FF"/>
                </a:solidFill>
                <a:latin typeface="Calibri" panose="020F0502020204030204"/>
                <a:cs typeface="Calibri" panose="020F0502020204030204"/>
              </a:rPr>
              <a:t> </a:t>
            </a:r>
            <a:r>
              <a:rPr b="1" dirty="0">
                <a:solidFill>
                  <a:srgbClr val="3366FF"/>
                </a:solidFill>
                <a:latin typeface="Calibri" panose="020F0502020204030204"/>
                <a:cs typeface="Calibri" panose="020F0502020204030204"/>
              </a:rPr>
              <a:t>time </a:t>
            </a:r>
            <a:r>
              <a:rPr sz="2000" spc="-5" dirty="0">
                <a:latin typeface="Calibri" panose="020F0502020204030204"/>
                <a:cs typeface="Calibri" panose="020F0502020204030204"/>
              </a:rPr>
              <a:t>is</a:t>
            </a:r>
            <a:r>
              <a:rPr sz="2000" spc="10" dirty="0">
                <a:latin typeface="Calibri" panose="020F0502020204030204"/>
                <a:cs typeface="Calibri" panose="020F0502020204030204"/>
              </a:rPr>
              <a:t> </a:t>
            </a:r>
            <a:r>
              <a:rPr sz="2000" spc="-5" dirty="0">
                <a:latin typeface="Calibri" panose="020F0502020204030204"/>
                <a:cs typeface="Calibri" panose="020F0502020204030204"/>
              </a:rPr>
              <a:t>time</a:t>
            </a:r>
            <a:r>
              <a:rPr lang="en-US" sz="2000" spc="-5" dirty="0">
                <a:latin typeface="Calibri" panose="020F0502020204030204"/>
                <a:cs typeface="Calibri" panose="020F0502020204030204"/>
              </a:rPr>
              <a:t> </a:t>
            </a:r>
            <a:r>
              <a:rPr sz="2000" spc="-15" dirty="0">
                <a:latin typeface="Calibri" panose="020F0502020204030204"/>
                <a:cs typeface="Calibri" panose="020F0502020204030204"/>
              </a:rPr>
              <a:t>to</a:t>
            </a:r>
            <a:r>
              <a:rPr sz="2000" spc="-20" dirty="0">
                <a:latin typeface="Calibri" panose="020F0502020204030204"/>
                <a:cs typeface="Calibri" panose="020F0502020204030204"/>
              </a:rPr>
              <a:t> </a:t>
            </a:r>
            <a:r>
              <a:rPr sz="2000" spc="-25" dirty="0">
                <a:latin typeface="Calibri" panose="020F0502020204030204"/>
                <a:cs typeface="Calibri" panose="020F0502020204030204"/>
              </a:rPr>
              <a:t>transfer</a:t>
            </a:r>
            <a:r>
              <a:rPr sz="2000" spc="5" dirty="0">
                <a:latin typeface="Calibri" panose="020F0502020204030204"/>
                <a:cs typeface="Calibri" panose="020F0502020204030204"/>
              </a:rPr>
              <a:t> </a:t>
            </a:r>
            <a:r>
              <a:rPr sz="2000" spc="-15" dirty="0">
                <a:latin typeface="Calibri" panose="020F0502020204030204"/>
                <a:cs typeface="Calibri" panose="020F0502020204030204"/>
              </a:rPr>
              <a:t>information</a:t>
            </a:r>
            <a:r>
              <a:rPr sz="2000" dirty="0">
                <a:latin typeface="Calibri" panose="020F0502020204030204"/>
                <a:cs typeface="Calibri" panose="020F0502020204030204"/>
              </a:rPr>
              <a:t> </a:t>
            </a:r>
            <a:r>
              <a:rPr sz="2000" spc="-10" dirty="0">
                <a:latin typeface="Calibri" panose="020F0502020204030204"/>
                <a:cs typeface="Calibri" panose="020F0502020204030204"/>
              </a:rPr>
              <a:t>once </a:t>
            </a:r>
            <a:r>
              <a:rPr sz="2000" spc="-615" dirty="0">
                <a:latin typeface="Calibri" panose="020F0502020204030204"/>
                <a:cs typeface="Calibri" panose="020F0502020204030204"/>
              </a:rPr>
              <a:t> </a:t>
            </a:r>
            <a:r>
              <a:rPr sz="2000" spc="-5" dirty="0">
                <a:latin typeface="Calibri" panose="020F0502020204030204"/>
                <a:cs typeface="Calibri" panose="020F0502020204030204"/>
              </a:rPr>
              <a:t>it</a:t>
            </a:r>
            <a:r>
              <a:rPr sz="2000" spc="-20" dirty="0">
                <a:latin typeface="Calibri" panose="020F0502020204030204"/>
                <a:cs typeface="Calibri" panose="020F0502020204030204"/>
              </a:rPr>
              <a:t> </a:t>
            </a:r>
            <a:r>
              <a:rPr sz="2000" spc="-5" dirty="0">
                <a:latin typeface="Calibri" panose="020F0502020204030204"/>
                <a:cs typeface="Calibri" panose="020F0502020204030204"/>
              </a:rPr>
              <a:t>is</a:t>
            </a:r>
            <a:r>
              <a:rPr sz="2000" dirty="0">
                <a:latin typeface="Calibri" panose="020F0502020204030204"/>
                <a:cs typeface="Calibri" panose="020F0502020204030204"/>
              </a:rPr>
              <a:t> </a:t>
            </a:r>
            <a:r>
              <a:rPr sz="2000" spc="-10" dirty="0">
                <a:latin typeface="Calibri" panose="020F0502020204030204"/>
                <a:cs typeface="Calibri" panose="020F0502020204030204"/>
              </a:rPr>
              <a:t>under</a:t>
            </a:r>
            <a:r>
              <a:rPr sz="2000" spc="20" dirty="0">
                <a:latin typeface="Calibri" panose="020F0502020204030204"/>
                <a:cs typeface="Calibri" panose="020F0502020204030204"/>
              </a:rPr>
              <a:t> </a:t>
            </a:r>
            <a:r>
              <a:rPr sz="2000" spc="-5" dirty="0">
                <a:latin typeface="Calibri" panose="020F0502020204030204"/>
                <a:cs typeface="Calibri" panose="020F0502020204030204"/>
              </a:rPr>
              <a:t>the</a:t>
            </a:r>
            <a:r>
              <a:rPr sz="2000" spc="5" dirty="0">
                <a:latin typeface="Calibri" panose="020F0502020204030204"/>
                <a:cs typeface="Calibri" panose="020F0502020204030204"/>
              </a:rPr>
              <a:t> </a:t>
            </a:r>
            <a:r>
              <a:rPr sz="2000" spc="-10" dirty="0">
                <a:latin typeface="Calibri" panose="020F0502020204030204"/>
                <a:cs typeface="Calibri" panose="020F0502020204030204"/>
              </a:rPr>
              <a:t>head.</a:t>
            </a:r>
            <a:endParaRPr sz="2000" spc="-10" dirty="0">
              <a:latin typeface="Calibri" panose="020F0502020204030204"/>
              <a:cs typeface="Calibri" panose="020F0502020204030204"/>
            </a:endParaRPr>
          </a:p>
          <a:p>
            <a:pPr marL="756285" marR="52070" lvl="1" indent="-287020">
              <a:lnSpc>
                <a:spcPct val="100000"/>
              </a:lnSpc>
              <a:spcBef>
                <a:spcPts val="1245"/>
              </a:spcBef>
              <a:buFont typeface="Arial MT"/>
              <a:buChar char="–"/>
              <a:tabLst>
                <a:tab pos="756920" algn="l"/>
                <a:tab pos="4238625" algn="l"/>
              </a:tabLst>
            </a:pPr>
            <a:r>
              <a:rPr lang="en-US" sz="2000" b="1">
                <a:sym typeface="+mn-ea"/>
              </a:rPr>
              <a:t>Transfer time</a:t>
            </a:r>
            <a:r>
              <a:rPr lang="en-US" sz="2000">
                <a:sym typeface="+mn-ea"/>
              </a:rPr>
              <a:t> is the time to transfer the data. It depends on the rotating speed of the disk and number of bytes to be transferred.</a:t>
            </a:r>
            <a:endParaRPr sz="2000">
              <a:latin typeface="Calibri" panose="020F0502020204030204"/>
              <a:cs typeface="Calibri" panose="020F0502020204030204"/>
            </a:endParaRPr>
          </a:p>
          <a:p>
            <a:pPr lvl="1">
              <a:lnSpc>
                <a:spcPct val="100000"/>
              </a:lnSpc>
              <a:spcBef>
                <a:spcPts val="20"/>
              </a:spcBef>
              <a:buClr>
                <a:srgbClr val="3366FF"/>
              </a:buClr>
              <a:buFont typeface="Arial MT"/>
              <a:buChar char="–"/>
            </a:pPr>
            <a:endParaRPr>
              <a:latin typeface="Calibri" panose="020F0502020204030204"/>
              <a:cs typeface="Calibri" panose="020F0502020204030204"/>
            </a:endParaRPr>
          </a:p>
          <a:p>
            <a:pPr marL="355600" marR="102235" indent="-342900" algn="just">
              <a:lnSpc>
                <a:spcPct val="100000"/>
              </a:lnSpc>
              <a:spcBef>
                <a:spcPts val="5"/>
              </a:spcBef>
              <a:buFont typeface="Arial MT"/>
              <a:buChar char="•"/>
              <a:tabLst>
                <a:tab pos="355600" algn="l"/>
              </a:tabLst>
            </a:pPr>
            <a:r>
              <a:rPr spc="-15" dirty="0">
                <a:latin typeface="Calibri" panose="020F0502020204030204"/>
                <a:cs typeface="Calibri" panose="020F0502020204030204"/>
              </a:rPr>
              <a:t>For </a:t>
            </a:r>
            <a:r>
              <a:rPr spc="-10" dirty="0">
                <a:latin typeface="Calibri" panose="020F0502020204030204"/>
                <a:cs typeface="Calibri" panose="020F0502020204030204"/>
              </a:rPr>
              <a:t>most disks, </a:t>
            </a:r>
            <a:r>
              <a:rPr dirty="0">
                <a:latin typeface="Calibri" panose="020F0502020204030204"/>
                <a:cs typeface="Calibri" panose="020F0502020204030204"/>
              </a:rPr>
              <a:t>the </a:t>
            </a:r>
            <a:r>
              <a:rPr spc="-5" dirty="0">
                <a:latin typeface="Calibri" panose="020F0502020204030204"/>
                <a:cs typeface="Calibri" panose="020F0502020204030204"/>
              </a:rPr>
              <a:t>seek </a:t>
            </a:r>
            <a:r>
              <a:rPr dirty="0">
                <a:latin typeface="Calibri" panose="020F0502020204030204"/>
                <a:cs typeface="Calibri" panose="020F0502020204030204"/>
              </a:rPr>
              <a:t>time </a:t>
            </a:r>
            <a:r>
              <a:rPr spc="-10" dirty="0">
                <a:latin typeface="Calibri" panose="020F0502020204030204"/>
                <a:cs typeface="Calibri" panose="020F0502020204030204"/>
              </a:rPr>
              <a:t>dominates </a:t>
            </a:r>
            <a:r>
              <a:rPr dirty="0">
                <a:latin typeface="Calibri" panose="020F0502020204030204"/>
                <a:cs typeface="Calibri" panose="020F0502020204030204"/>
              </a:rPr>
              <a:t>the </a:t>
            </a:r>
            <a:r>
              <a:rPr spc="-5" dirty="0">
                <a:latin typeface="Calibri" panose="020F0502020204030204"/>
                <a:cs typeface="Calibri" panose="020F0502020204030204"/>
              </a:rPr>
              <a:t>other </a:t>
            </a:r>
            <a:r>
              <a:rPr spc="-10" dirty="0">
                <a:latin typeface="Calibri" panose="020F0502020204030204"/>
                <a:cs typeface="Calibri" panose="020F0502020204030204"/>
              </a:rPr>
              <a:t>two </a:t>
            </a:r>
            <a:r>
              <a:rPr dirty="0">
                <a:latin typeface="Calibri" panose="020F0502020204030204"/>
                <a:cs typeface="Calibri" panose="020F0502020204030204"/>
              </a:rPr>
              <a:t>times, </a:t>
            </a:r>
            <a:r>
              <a:rPr spc="-5" dirty="0">
                <a:latin typeface="Calibri" panose="020F0502020204030204"/>
                <a:cs typeface="Calibri" panose="020F0502020204030204"/>
              </a:rPr>
              <a:t>so </a:t>
            </a:r>
            <a:r>
              <a:rPr spc="-530" dirty="0">
                <a:latin typeface="Calibri" panose="020F0502020204030204"/>
                <a:cs typeface="Calibri" panose="020F0502020204030204"/>
              </a:rPr>
              <a:t> </a:t>
            </a:r>
            <a:r>
              <a:rPr spc="-5" dirty="0">
                <a:latin typeface="Calibri" panose="020F0502020204030204"/>
                <a:cs typeface="Calibri" panose="020F0502020204030204"/>
              </a:rPr>
              <a:t>reducing</a:t>
            </a:r>
            <a:r>
              <a:rPr spc="-15" dirty="0">
                <a:latin typeface="Calibri" panose="020F0502020204030204"/>
                <a:cs typeface="Calibri" panose="020F0502020204030204"/>
              </a:rPr>
              <a:t> </a:t>
            </a:r>
            <a:r>
              <a:rPr dirty="0">
                <a:latin typeface="Calibri" panose="020F0502020204030204"/>
                <a:cs typeface="Calibri" panose="020F0502020204030204"/>
              </a:rPr>
              <a:t>the</a:t>
            </a:r>
            <a:r>
              <a:rPr spc="-10" dirty="0">
                <a:latin typeface="Calibri" panose="020F0502020204030204"/>
                <a:cs typeface="Calibri" panose="020F0502020204030204"/>
              </a:rPr>
              <a:t> </a:t>
            </a:r>
            <a:r>
              <a:rPr dirty="0">
                <a:latin typeface="Calibri" panose="020F0502020204030204"/>
                <a:cs typeface="Calibri" panose="020F0502020204030204"/>
              </a:rPr>
              <a:t>mean</a:t>
            </a:r>
            <a:r>
              <a:rPr spc="-20" dirty="0">
                <a:latin typeface="Calibri" panose="020F0502020204030204"/>
                <a:cs typeface="Calibri" panose="020F0502020204030204"/>
              </a:rPr>
              <a:t> </a:t>
            </a:r>
            <a:r>
              <a:rPr spc="-5" dirty="0">
                <a:latin typeface="Calibri" panose="020F0502020204030204"/>
                <a:cs typeface="Calibri" panose="020F0502020204030204"/>
              </a:rPr>
              <a:t>seek</a:t>
            </a:r>
            <a:r>
              <a:rPr dirty="0">
                <a:latin typeface="Calibri" panose="020F0502020204030204"/>
                <a:cs typeface="Calibri" panose="020F0502020204030204"/>
              </a:rPr>
              <a:t> time</a:t>
            </a:r>
            <a:r>
              <a:rPr spc="-10" dirty="0">
                <a:latin typeface="Calibri" panose="020F0502020204030204"/>
                <a:cs typeface="Calibri" panose="020F0502020204030204"/>
              </a:rPr>
              <a:t> can </a:t>
            </a:r>
            <a:r>
              <a:rPr spc="-15" dirty="0">
                <a:latin typeface="Calibri" panose="020F0502020204030204"/>
                <a:cs typeface="Calibri" panose="020F0502020204030204"/>
              </a:rPr>
              <a:t>improve</a:t>
            </a:r>
            <a:r>
              <a:rPr dirty="0">
                <a:latin typeface="Calibri" panose="020F0502020204030204"/>
                <a:cs typeface="Calibri" panose="020F0502020204030204"/>
              </a:rPr>
              <a:t> </a:t>
            </a:r>
            <a:r>
              <a:rPr spc="-25" dirty="0">
                <a:latin typeface="Calibri" panose="020F0502020204030204"/>
                <a:cs typeface="Calibri" panose="020F0502020204030204"/>
              </a:rPr>
              <a:t>system</a:t>
            </a:r>
            <a:r>
              <a:rPr spc="-10" dirty="0">
                <a:latin typeface="Calibri" panose="020F0502020204030204"/>
                <a:cs typeface="Calibri" panose="020F0502020204030204"/>
              </a:rPr>
              <a:t> performance</a:t>
            </a:r>
            <a:r>
              <a:rPr lang="en-US" spc="-10" dirty="0">
                <a:latin typeface="Calibri" panose="020F0502020204030204"/>
                <a:cs typeface="Calibri" panose="020F0502020204030204"/>
              </a:rPr>
              <a:t> </a:t>
            </a:r>
            <a:r>
              <a:rPr spc="-20" dirty="0">
                <a:latin typeface="Calibri" panose="020F0502020204030204"/>
                <a:cs typeface="Calibri" panose="020F0502020204030204"/>
                <a:sym typeface="+mn-ea"/>
              </a:rPr>
              <a:t>substantially.</a:t>
            </a:r>
            <a:endParaRPr>
              <a:latin typeface="Calibri" panose="020F0502020204030204"/>
              <a:cs typeface="Calibri" panose="020F0502020204030204"/>
            </a:endParaRPr>
          </a:p>
          <a:p>
            <a:pPr marL="355600" marR="102235" indent="-342900" algn="just">
              <a:lnSpc>
                <a:spcPct val="100000"/>
              </a:lnSpc>
              <a:spcBef>
                <a:spcPts val="5"/>
              </a:spcBef>
              <a:buFont typeface="Arial MT"/>
              <a:buChar char="•"/>
              <a:tabLst>
                <a:tab pos="355600" algn="l"/>
              </a:tabLst>
            </a:pPr>
            <a:endParaRPr lang="en-US" spc="-10" dirty="0">
              <a:latin typeface="Calibri" panose="020F0502020204030204"/>
              <a:cs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pic>
        <p:nvPicPr>
          <p:cNvPr id="4" name="Content Placeholder 3"/>
          <p:cNvPicPr>
            <a:picLocks noChangeAspect="1"/>
          </p:cNvPicPr>
          <p:nvPr>
            <p:ph sz="half" idx="1"/>
          </p:nvPr>
        </p:nvPicPr>
        <p:blipFill>
          <a:blip r:embed="rId1"/>
          <a:stretch>
            <a:fillRect/>
          </a:stretch>
        </p:blipFill>
        <p:spPr>
          <a:xfrm>
            <a:off x="711200" y="190500"/>
            <a:ext cx="9367520" cy="3897630"/>
          </a:xfrm>
          <a:prstGeom prst="rect">
            <a:avLst/>
          </a:prstGeom>
        </p:spPr>
      </p:pic>
      <p:pic>
        <p:nvPicPr>
          <p:cNvPr id="5" name="Content Placeholder 4"/>
          <p:cNvPicPr>
            <a:picLocks noChangeAspect="1"/>
          </p:cNvPicPr>
          <p:nvPr>
            <p:ph sz="half" idx="2"/>
          </p:nvPr>
        </p:nvPicPr>
        <p:blipFill>
          <a:blip r:embed="rId2"/>
          <a:stretch>
            <a:fillRect/>
          </a:stretch>
        </p:blipFill>
        <p:spPr>
          <a:xfrm>
            <a:off x="932180" y="4088130"/>
            <a:ext cx="8317865" cy="26784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r>
              <a:rPr lang="en-US" sz="2400" b="1"/>
              <a:t>Disk Response Time:</a:t>
            </a:r>
            <a:r>
              <a:rPr lang="en-US" sz="2400"/>
              <a:t> Response Time is the average of time spent by a request waiting to perform its I/O operation. </a:t>
            </a:r>
            <a:endParaRPr lang="en-US" sz="2400"/>
          </a:p>
          <a:p>
            <a:r>
              <a:rPr lang="en-US" sz="2400" b="1"/>
              <a:t>Average Response time </a:t>
            </a:r>
            <a:r>
              <a:rPr lang="en-US" sz="2400"/>
              <a:t>is the response time of the all requests.</a:t>
            </a:r>
            <a:r>
              <a:rPr lang="en-US" sz="2400" b="1"/>
              <a:t> </a:t>
            </a:r>
            <a:endParaRPr lang="en-US" sz="2400" b="1"/>
          </a:p>
          <a:p>
            <a:r>
              <a:rPr lang="en-US" sz="2400" b="1"/>
              <a:t>Variance Response </a:t>
            </a:r>
            <a:r>
              <a:rPr lang="en-US" sz="2400"/>
              <a:t>Time is measure of how individual request are serviced with respect to average response time. </a:t>
            </a:r>
            <a:endParaRPr lang="en-US" sz="2400"/>
          </a:p>
          <a:p>
            <a:r>
              <a:rPr lang="en-US" sz="2400"/>
              <a:t>So the disk scheduling algorithm that gives minimum variance response time is better.</a:t>
            </a:r>
            <a:endParaRPr lang="en-US"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pPr algn="ctr"/>
            <a:r>
              <a:rPr lang="en-US" b="1" spc="-15" dirty="0">
                <a:solidFill>
                  <a:srgbClr val="C00000"/>
                </a:solidFill>
                <a:latin typeface="Calibri" panose="020F0502020204030204"/>
                <a:cs typeface="Calibri" panose="020F0502020204030204"/>
                <a:sym typeface="+mn-ea"/>
              </a:rPr>
              <a:t> Disk Scheduling Algorithm</a:t>
            </a:r>
            <a:br>
              <a:rPr lang="en-US" b="1" spc="-15" dirty="0">
                <a:solidFill>
                  <a:srgbClr val="C00000"/>
                </a:solidFill>
                <a:latin typeface="Calibri" panose="020F0502020204030204"/>
                <a:cs typeface="Calibri" panose="020F0502020204030204"/>
              </a:rPr>
            </a:br>
            <a:endParaRPr lang="en-US"/>
          </a:p>
        </p:txBody>
      </p:sp>
      <p:sp>
        <p:nvSpPr>
          <p:cNvPr id="3" name="Subtitle 2"/>
          <p:cNvSpPr>
            <a:spLocks noGrp="1"/>
          </p:cNvSpPr>
          <p:nvPr>
            <p:ph type="subTitle" idx="1"/>
          </p:nvPr>
        </p:nvSpPr>
        <p:spPr/>
        <p:txBody>
          <a:bodyPr/>
          <a:p>
            <a:endParaRPr lang="en-US"/>
          </a:p>
        </p:txBody>
      </p:sp>
    </p:spTree>
  </p:cSld>
  <p:clrMapOvr>
    <a:masterClrMapping/>
  </p:clrMapOvr>
</p:sld>
</file>

<file path=ppt/theme/theme1.xml><?xml version="1.0" encoding="utf-8"?>
<a:theme xmlns:a="http://schemas.openxmlformats.org/drawingml/2006/main" name="1_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11296</Words>
  <Application>WPS Presentation</Application>
  <PresentationFormat>Widescreen</PresentationFormat>
  <Paragraphs>224</Paragraphs>
  <Slides>36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36</vt:i4>
      </vt:variant>
    </vt:vector>
  </HeadingPairs>
  <TitlesOfParts>
    <vt:vector size="44" baseType="lpstr">
      <vt:lpstr>Arial</vt:lpstr>
      <vt:lpstr>SimSun</vt:lpstr>
      <vt:lpstr>Wingdings</vt:lpstr>
      <vt:lpstr>Calibri</vt:lpstr>
      <vt:lpstr>Arial MT</vt:lpstr>
      <vt:lpstr>Microsoft YaHei</vt:lpstr>
      <vt:lpstr>Arial Unicode MS</vt:lpstr>
      <vt:lpstr>1_Gear Drives</vt:lpstr>
      <vt:lpstr>Secondary Storage Structure and Disk Scheduling Algorithm </vt:lpstr>
      <vt:lpstr>Secondary Storage</vt:lpstr>
      <vt:lpstr>Magnetic Disk Structure</vt:lpstr>
      <vt:lpstr>More about Magnetic Disk Structure</vt:lpstr>
      <vt:lpstr>Disk Scheduling</vt:lpstr>
      <vt:lpstr>Disk Scheduling</vt:lpstr>
      <vt:lpstr>PowerPoint 演示文稿</vt:lpstr>
      <vt:lpstr>PowerPoint 演示文稿</vt:lpstr>
      <vt:lpstr> Disk Scheduling Algorithm </vt:lpstr>
      <vt:lpstr>PowerPoint 演示文稿</vt:lpstr>
      <vt:lpstr>FCFS</vt:lpstr>
      <vt:lpstr>SSTF</vt:lpstr>
      <vt:lpstr>SCAN(Elevator)</vt:lpstr>
      <vt:lpstr>CSCAN</vt:lpstr>
      <vt:lpstr>LOOK</vt:lpstr>
      <vt:lpstr>CLOOK</vt:lpstr>
      <vt:lpstr>Practice Question</vt:lpstr>
      <vt:lpstr>RAID</vt:lpstr>
      <vt:lpstr>PowerPoint 演示文稿</vt:lpstr>
      <vt:lpstr>RAID (Cont.)</vt:lpstr>
      <vt:lpstr>RAID Levels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Secondary Storage Structure and Disk Scheduling Algorithm </dc:title>
  <dc:creator>Dell</dc:creator>
  <cp:lastModifiedBy>Dell</cp:lastModifiedBy>
  <cp:revision>4</cp:revision>
  <dcterms:created xsi:type="dcterms:W3CDTF">2021-06-24T19:53:00Z</dcterms:created>
  <dcterms:modified xsi:type="dcterms:W3CDTF">2021-06-25T06:00:33Z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1033-11.2.0.10176</vt:lpwstr>
  </property>
</Properties>
</file>